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p:nvPr>
            <p:ph type="sldImg"/>
          </p:nvPr>
        </p:nvSpPr>
        <p:spPr>
          <a:xfrm>
            <a:off x="1143000" y="685800"/>
            <a:ext cx="4572000" cy="3429000"/>
          </a:xfrm>
          <a:prstGeom prst="rect">
            <a:avLst/>
          </a:prstGeom>
        </p:spPr>
        <p:txBody>
          <a:bodyPr/>
          <a:lstStyle/>
          <a:p>
            <a:pPr/>
          </a:p>
        </p:txBody>
      </p:sp>
      <p:sp>
        <p:nvSpPr>
          <p:cNvPr id="634" name="Shape 6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4" name="Shape 694"/>
          <p:cNvSpPr/>
          <p:nvPr>
            <p:ph type="sldImg"/>
          </p:nvPr>
        </p:nvSpPr>
        <p:spPr>
          <a:prstGeom prst="rect">
            <a:avLst/>
          </a:prstGeom>
        </p:spPr>
        <p:txBody>
          <a:bodyPr/>
          <a:lstStyle/>
          <a:p>
            <a:pPr/>
          </a:p>
        </p:txBody>
      </p:sp>
      <p:sp>
        <p:nvSpPr>
          <p:cNvPr id="695" name="Shape 695"/>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a:r>
              <a:t>Here’s what’s happening. Software is eating the world, says Marc Andreesen. Every business is fundamentally becoming a software business. We believe the role that software plays inside an organization will define its future success. We only need to look at the famous examples of Amazon and Borders, Netflix and Blockbuster. iTunes and the Music Industry to see the writing on the wall for the traditional enterprise. Software is how companies engage with customers in the most meaningful and timely ways, powered by data insights and new devices. I’ll provide you with the URL to the original WSJ article. It’s a perspective we share and you may find it interesting and useful.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0" name="Shape 1070"/>
          <p:cNvSpPr/>
          <p:nvPr>
            <p:ph type="sldImg"/>
          </p:nvPr>
        </p:nvSpPr>
        <p:spPr>
          <a:prstGeom prst="rect">
            <a:avLst/>
          </a:prstGeom>
        </p:spPr>
        <p:txBody>
          <a:bodyPr/>
          <a:lstStyle/>
          <a:p>
            <a:pPr/>
          </a:p>
        </p:txBody>
      </p:sp>
      <p:sp>
        <p:nvSpPr>
          <p:cNvPr id="1071" name="Shape 1071"/>
          <p:cNvSpPr/>
          <p:nvPr>
            <p:ph type="body" sz="quarter" idx="1"/>
          </p:nvPr>
        </p:nvSpPr>
        <p:spPr>
          <a:prstGeom prst="rect">
            <a:avLst/>
          </a:prstGeom>
        </p:spPr>
        <p:txBody>
          <a:bodyPr/>
          <a:lstStyle/>
          <a:p>
            <a:pPr defTabSz="914400">
              <a:lnSpc>
                <a:spcPct val="100000"/>
              </a:lnSpc>
              <a:spcBef>
                <a:spcPts val="1200"/>
              </a:spcBef>
              <a:defRPr sz="1100">
                <a:latin typeface="Verdana"/>
                <a:ea typeface="Verdana"/>
                <a:cs typeface="Verdana"/>
                <a:sym typeface="Verdana"/>
              </a:defRPr>
            </a:pPr>
            <a:r>
              <a:rPr i="1">
                <a:solidFill>
                  <a:srgbClr val="008881"/>
                </a:solidFill>
              </a:rPr>
              <a:t>Rich open source heritage. Industry support to become defacto cloud platform.</a:t>
            </a:r>
          </a:p>
          <a:p>
            <a:pPr defTabSz="914400">
              <a:lnSpc>
                <a:spcPct val="100000"/>
              </a:lnSpc>
              <a:spcBef>
                <a:spcPts val="1200"/>
              </a:spcBef>
              <a:defRPr sz="1100">
                <a:latin typeface="Verdana"/>
                <a:ea typeface="Verdana"/>
                <a:cs typeface="Verdana"/>
                <a:sym typeface="Verdana"/>
              </a:defRPr>
            </a:pPr>
            <a:endParaRPr i="1">
              <a:solidFill>
                <a:srgbClr val="00888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1" name="Shape 1111"/>
          <p:cNvSpPr/>
          <p:nvPr>
            <p:ph type="sldImg"/>
          </p:nvPr>
        </p:nvSpPr>
        <p:spPr>
          <a:prstGeom prst="rect">
            <a:avLst/>
          </a:prstGeom>
        </p:spPr>
        <p:txBody>
          <a:bodyPr/>
          <a:lstStyle/>
          <a:p>
            <a:pPr/>
          </a:p>
        </p:txBody>
      </p:sp>
      <p:sp>
        <p:nvSpPr>
          <p:cNvPr id="1112" name="Shape 1112"/>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a:r>
              <a:t>CloudFoundry is the defacto PaaS stanard supported &amp; adopted by an enormous community of companies.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5" name="Shape 1165"/>
          <p:cNvSpPr/>
          <p:nvPr>
            <p:ph type="sldImg"/>
          </p:nvPr>
        </p:nvSpPr>
        <p:spPr>
          <a:prstGeom prst="rect">
            <a:avLst/>
          </a:prstGeom>
        </p:spPr>
        <p:txBody>
          <a:bodyPr/>
          <a:lstStyle/>
          <a:p>
            <a:pPr/>
          </a:p>
        </p:txBody>
      </p:sp>
      <p:sp>
        <p:nvSpPr>
          <p:cNvPr id="1166" name="Shape 1166"/>
          <p:cNvSpPr/>
          <p:nvPr>
            <p:ph type="body" sz="quarter" idx="1"/>
          </p:nvPr>
        </p:nvSpPr>
        <p:spPr>
          <a:prstGeom prst="rect">
            <a:avLst/>
          </a:prstGeom>
        </p:spPr>
        <p:txBody>
          <a:bodyPr/>
          <a:lstStyle/>
          <a:p>
            <a:pPr defTabSz="914400">
              <a:lnSpc>
                <a:spcPct val="80000"/>
              </a:lnSpc>
              <a:spcBef>
                <a:spcPts val="1200"/>
              </a:spcBef>
              <a:defRPr sz="1000">
                <a:latin typeface="Verdana"/>
                <a:ea typeface="Verdana"/>
                <a:cs typeface="Verdana"/>
                <a:sym typeface="Verdana"/>
              </a:defRPr>
            </a:pPr>
            <a:r>
              <a:rPr sz="900"/>
              <a:t>And finally, Pivotal CF aligns all 3 of these pillars (Dev, Services and Ops) with a common model for deployment, operations, and scale on any IaaS </a:t>
            </a:r>
            <a:r>
              <a:rPr b="1" sz="900"/>
              <a:t>without</a:t>
            </a:r>
            <a:r>
              <a:rPr sz="900"/>
              <a:t> changes in the application. This offers the customer a converged platform to build --- as IDC calls it -- 3</a:t>
            </a:r>
            <a:r>
              <a:rPr baseline="30000" sz="900"/>
              <a:t>rd</a:t>
            </a:r>
            <a:r>
              <a:rPr sz="900"/>
              <a:t> platform applications combining cloud, mobile, big data and social. This enables the new frontier to compete via software.</a:t>
            </a:r>
          </a:p>
          <a:p>
            <a:pPr defTabSz="914400">
              <a:lnSpc>
                <a:spcPct val="80000"/>
              </a:lnSpc>
              <a:spcBef>
                <a:spcPts val="1200"/>
              </a:spcBef>
              <a:defRPr sz="1000">
                <a:latin typeface="Verdana"/>
                <a:ea typeface="Verdana"/>
                <a:cs typeface="Verdana"/>
                <a:sym typeface="Verdana"/>
              </a:defRPr>
            </a:pPr>
            <a:r>
              <a:t>CFOs and CIOs love Pivotal CF because with Enterprise, private PaaS you can unlock the investment in your own data center infrastructure as well as leverage public clouds. You can turn your own private data center into this next generation platform to speed innovation. </a:t>
            </a:r>
          </a:p>
          <a:p>
            <a:pPr defTabSz="914400">
              <a:lnSpc>
                <a:spcPct val="80000"/>
              </a:lnSpc>
              <a:spcBef>
                <a:spcPts val="1200"/>
              </a:spcBef>
              <a:defRPr sz="1000">
                <a:latin typeface="Verdana"/>
                <a:ea typeface="Verdana"/>
                <a:cs typeface="Verdana"/>
                <a:sym typeface="Verdana"/>
              </a:defRPr>
            </a:pPr>
            <a:r>
              <a:t>Pivotal CF is multi-cloud which means you don’t have to decide at development time which cloud your app will run on. And you can move apps dynamically to the best cloud for the app, based on price, security, SLAs. Today, development on current IaaS means you build vendor-specific infrastructure calls into each app. Conversely, with Pivotal CF, the multi-cloud portability gives you freedom to move clouds and ensures you don’t get locked in as you build, or to go with lower cost or other best fit criteria.  Pivotal CF does this by abstracting the IaaS layer from each provider with 14 API calls.</a:t>
            </a:r>
            <a:endParaRPr sz="1100"/>
          </a:p>
          <a:p>
            <a:pPr defTabSz="914400">
              <a:lnSpc>
                <a:spcPct val="80000"/>
              </a:lnSpc>
              <a:spcBef>
                <a:spcPts val="1200"/>
              </a:spcBef>
              <a:defRPr sz="1000">
                <a:latin typeface="Verdana"/>
                <a:ea typeface="Verdana"/>
                <a:cs typeface="Verdana"/>
                <a:sym typeface="Verdana"/>
              </a:defRPr>
            </a:pPr>
            <a:r>
              <a:t>Here’s a good cost/opportunity example: Do you recall why Amazon dropped their prices by 45% last year? Because the day before, Google had announced their price drop of 50%.  So as a CFO, you want to take advantage of any price war and not have to choose ahead of time. You want to have the flexibility, to not only take advantage of your dc but take advantage of lowest cost public cloud as you like.</a:t>
            </a:r>
            <a:endParaRPr sz="1100"/>
          </a:p>
          <a:p>
            <a:pPr defTabSz="914400">
              <a:lnSpc>
                <a:spcPct val="80000"/>
              </a:lnSpc>
              <a:spcBef>
                <a:spcPts val="1200"/>
              </a:spcBef>
              <a:defRPr sz="1000">
                <a:latin typeface="Verdana"/>
                <a:ea typeface="Verdana"/>
                <a:cs typeface="Verdana"/>
                <a:sym typeface="Verdana"/>
              </a:defRPr>
            </a:pPr>
            <a:r>
              <a:t>Put this 4 pillars together and you have a great value story for both application developers and cloud operators; as well as the IT Executive Buyers.  Lets recap:</a:t>
            </a:r>
            <a:endParaRPr sz="1100"/>
          </a:p>
          <a:p>
            <a:pPr marL="154305" indent="-154305" defTabSz="914400">
              <a:lnSpc>
                <a:spcPct val="80000"/>
              </a:lnSpc>
              <a:spcBef>
                <a:spcPts val="1200"/>
              </a:spcBef>
              <a:buSzPct val="100000"/>
              <a:buFont typeface="Arial"/>
              <a:buChar char="•"/>
              <a:defRPr sz="1000">
                <a:latin typeface="Verdana"/>
                <a:ea typeface="Verdana"/>
                <a:cs typeface="Verdana"/>
                <a:sym typeface="Verdana"/>
              </a:defRPr>
            </a:pPr>
            <a:r>
              <a:rPr b="1" sz="900"/>
              <a:t>First for developers</a:t>
            </a:r>
            <a:r>
              <a:rPr sz="900"/>
              <a:t>. </a:t>
            </a:r>
            <a:r>
              <a:t>The Developer experience is where PaaS historically has focused, keeping developers happy with a revolutionary faster and simpler experience of how they deploy</a:t>
            </a:r>
          </a:p>
          <a:p>
            <a:pPr marL="171450" indent="-171450" defTabSz="914400">
              <a:lnSpc>
                <a:spcPct val="80000"/>
              </a:lnSpc>
              <a:spcBef>
                <a:spcPts val="1200"/>
              </a:spcBef>
              <a:buSzPct val="100000"/>
              <a:buFont typeface="Arial"/>
              <a:buChar char="•"/>
              <a:defRPr sz="1000">
                <a:latin typeface="Verdana"/>
                <a:ea typeface="Verdana"/>
                <a:cs typeface="Verdana"/>
                <a:sym typeface="Verdana"/>
              </a:defRPr>
            </a:pPr>
            <a:r>
              <a:rPr b="1"/>
              <a:t>Second, this idea of an infinitely extensible ecosystem of Services comes to the enterprise. This Extensibility </a:t>
            </a:r>
            <a:r>
              <a:t>is going to keep CTOs happy because she is going to want to have rapid access to the newest technologies. </a:t>
            </a:r>
          </a:p>
          <a:p>
            <a:pPr marL="171450" indent="-171450" defTabSz="914400">
              <a:lnSpc>
                <a:spcPct val="80000"/>
              </a:lnSpc>
              <a:spcBef>
                <a:spcPts val="1200"/>
              </a:spcBef>
              <a:buSzPct val="100000"/>
              <a:buFont typeface="Arial"/>
              <a:buChar char="•"/>
              <a:defRPr sz="1000">
                <a:latin typeface="Verdana"/>
                <a:ea typeface="Verdana"/>
                <a:cs typeface="Verdana"/>
                <a:sym typeface="Verdana"/>
              </a:defRPr>
            </a:pPr>
            <a:r>
              <a:rPr b="1"/>
              <a:t>Third, Pivotal CF gives Cloud Operators a more efficient way </a:t>
            </a:r>
            <a:r>
              <a:t>of managing apps that abstracts them from individual VM maintenance. </a:t>
            </a:r>
            <a:r>
              <a:rPr b="1"/>
              <a:t>Built in to every app</a:t>
            </a:r>
            <a:r>
              <a:t>  is auto scaling, auto healing, 4 levels of high availability. This makes IT Teams magnitudes more efficient and ensures that all technologies meet enterprise standards, while giving developers the flexibility they need to innovate.</a:t>
            </a:r>
          </a:p>
          <a:p>
            <a:pPr marL="171450" indent="-171450" defTabSz="914400">
              <a:lnSpc>
                <a:spcPct val="80000"/>
              </a:lnSpc>
              <a:spcBef>
                <a:spcPts val="1200"/>
              </a:spcBef>
              <a:buSzPct val="100000"/>
              <a:buFont typeface="Arial"/>
              <a:buChar char="•"/>
              <a:defRPr sz="1000">
                <a:latin typeface="Verdana"/>
                <a:ea typeface="Verdana"/>
                <a:cs typeface="Verdana"/>
                <a:sym typeface="Verdana"/>
              </a:defRPr>
            </a:pPr>
            <a:r>
              <a:rPr b="1"/>
              <a:t>And finally, CFOs and CIOs love Pivotal CF because with Enterprise, private PaaS you can unlock the investment </a:t>
            </a:r>
            <a:r>
              <a:t>in your own data center infrastructure as well as leverage public clouds. You can turn your own private data center into this next generation platform to speed innovation. </a:t>
            </a:r>
          </a:p>
          <a:p>
            <a:pPr defTabSz="914400">
              <a:lnSpc>
                <a:spcPct val="80000"/>
              </a:lnSpc>
              <a:spcBef>
                <a:spcPts val="1200"/>
              </a:spcBef>
              <a:defRPr sz="1000">
                <a:latin typeface="Verdana"/>
                <a:ea typeface="Verdana"/>
                <a:cs typeface="Verdana"/>
                <a:sym typeface="Verdana"/>
              </a:defRPr>
            </a:pPr>
            <a:endParaRPr sz="1100"/>
          </a:p>
          <a:p>
            <a:pPr defTabSz="914400">
              <a:lnSpc>
                <a:spcPct val="80000"/>
              </a:lnSpc>
              <a:spcBef>
                <a:spcPts val="1200"/>
              </a:spcBef>
              <a:defRPr sz="1000">
                <a:latin typeface="Verdana"/>
                <a:ea typeface="Verdana"/>
                <a:cs typeface="Verdana"/>
                <a:sym typeface="Verdana"/>
              </a:defRPr>
            </a:pPr>
            <a:endParaRPr sz="1100"/>
          </a:p>
          <a:p>
            <a:pPr defTabSz="914400">
              <a:lnSpc>
                <a:spcPct val="80000"/>
              </a:lnSpc>
              <a:spcBef>
                <a:spcPts val="1200"/>
              </a:spcBef>
              <a:defRPr sz="1000">
                <a:latin typeface="Verdana"/>
                <a:ea typeface="Verdana"/>
                <a:cs typeface="Verdana"/>
                <a:sym typeface="Verdana"/>
              </a:defRPr>
            </a:pP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1" name="Shape 1171"/>
          <p:cNvSpPr/>
          <p:nvPr>
            <p:ph type="sldImg"/>
          </p:nvPr>
        </p:nvSpPr>
        <p:spPr>
          <a:prstGeom prst="rect">
            <a:avLst/>
          </a:prstGeom>
        </p:spPr>
        <p:txBody>
          <a:bodyPr/>
          <a:lstStyle/>
          <a:p>
            <a:pPr/>
          </a:p>
        </p:txBody>
      </p:sp>
      <p:sp>
        <p:nvSpPr>
          <p:cNvPr id="1172" name="Shape 1172"/>
          <p:cNvSpPr/>
          <p:nvPr>
            <p:ph type="body" sz="quarter" idx="1"/>
          </p:nvPr>
        </p:nvSpPr>
        <p:spPr>
          <a:prstGeom prst="rect">
            <a:avLst/>
          </a:prstGeom>
        </p:spPr>
        <p:txBody>
          <a:bodyPr/>
          <a:lstStyle/>
          <a:p>
            <a:pPr defTabSz="914400">
              <a:lnSpc>
                <a:spcPct val="100000"/>
              </a:lnSpc>
              <a:spcBef>
                <a:spcPts val="1200"/>
              </a:spcBef>
              <a:defRPr sz="1100">
                <a:latin typeface="Verdana"/>
                <a:ea typeface="Verdana"/>
                <a:cs typeface="Verdana"/>
                <a:sym typeface="Verdana"/>
              </a:defRPr>
            </a:pPr>
            <a:r>
              <a:t>Note to Pivotal Field: </a:t>
            </a:r>
          </a:p>
          <a:p>
            <a:pPr defTabSz="914400">
              <a:lnSpc>
                <a:spcPct val="100000"/>
              </a:lnSpc>
              <a:spcBef>
                <a:spcPts val="1200"/>
              </a:spcBef>
              <a:defRPr sz="1100">
                <a:latin typeface="Verdana"/>
                <a:ea typeface="Verdana"/>
                <a:cs typeface="Verdana"/>
                <a:sym typeface="Verdana"/>
              </a:defRPr>
            </a:pPr>
          </a:p>
          <a:p>
            <a:pPr defTabSz="914400">
              <a:lnSpc>
                <a:spcPct val="100000"/>
              </a:lnSpc>
              <a:spcBef>
                <a:spcPts val="1200"/>
              </a:spcBef>
              <a:defRPr sz="1100">
                <a:latin typeface="Verdana"/>
                <a:ea typeface="Verdana"/>
                <a:cs typeface="Verdana"/>
                <a:sym typeface="Verdana"/>
              </a:defRPr>
            </a:pPr>
            <a:r>
              <a:t>Our advise is to always start this discussion with PCF as the leading (with a huge head start) commercial version for Enterprises of OSS CF and that customer don’t want rely on OSS non-commercially supported codebase for their enterprise deployments. You way use the RHEL == PCF; OSS CF == Linux analogy. Only then you should talk about specifics of “what’s beyond OSS</a:t>
            </a:r>
          </a:p>
          <a:p>
            <a:pPr defTabSz="914400">
              <a:lnSpc>
                <a:spcPct val="100000"/>
              </a:lnSpc>
              <a:spcBef>
                <a:spcPts val="1200"/>
              </a:spcBef>
              <a:defRPr sz="1100">
                <a:latin typeface="Verdana"/>
                <a:ea typeface="Verdana"/>
                <a:cs typeface="Verdana"/>
                <a:sym typeface="Verdana"/>
              </a:defRPr>
            </a:pPr>
          </a:p>
          <a:p>
            <a:pPr defTabSz="914400">
              <a:lnSpc>
                <a:spcPct val="100000"/>
              </a:lnSpc>
              <a:spcBef>
                <a:spcPts val="1200"/>
              </a:spcBef>
              <a:defRPr sz="1100">
                <a:latin typeface="Verdana"/>
                <a:ea typeface="Verdana"/>
                <a:cs typeface="Verdana"/>
                <a:sym typeface="Verdana"/>
              </a:defRPr>
            </a:pPr>
            <a:r>
              <a:t>==== © Matt Rieder ===</a:t>
            </a:r>
          </a:p>
          <a:p>
            <a:pPr defTabSz="914400">
              <a:lnSpc>
                <a:spcPct val="100000"/>
              </a:lnSpc>
              <a:spcBef>
                <a:spcPts val="1200"/>
              </a:spcBef>
              <a:defRPr sz="1100">
                <a:latin typeface="Verdana"/>
                <a:ea typeface="Verdana"/>
                <a:cs typeface="Verdana"/>
                <a:sym typeface="Verdana"/>
              </a:defRPr>
            </a:pPr>
            <a:r>
              <a:t>Anyone who has attempted to construct production ready Cloud Foundry releases, including original and subsequent BOSH manifests, for each independent component and the entire holistic open source project, knows the true worth of PCF.</a:t>
            </a:r>
          </a:p>
          <a:p>
            <a:pPr defTabSz="914400">
              <a:lnSpc>
                <a:spcPct val="100000"/>
              </a:lnSpc>
              <a:spcBef>
                <a:spcPts val="1200"/>
              </a:spcBef>
              <a:defRPr sz="1100">
                <a:latin typeface="Verdana"/>
                <a:ea typeface="Verdana"/>
                <a:cs typeface="Verdana"/>
                <a:sym typeface="Verdana"/>
              </a:defRPr>
            </a:pPr>
          </a:p>
          <a:p>
            <a:pPr defTabSz="914400">
              <a:lnSpc>
                <a:spcPct val="100000"/>
              </a:lnSpc>
              <a:spcBef>
                <a:spcPts val="1200"/>
              </a:spcBef>
              <a:defRPr sz="1100">
                <a:latin typeface="Verdana"/>
                <a:ea typeface="Verdana"/>
                <a:cs typeface="Verdana"/>
                <a:sym typeface="Verdana"/>
              </a:defRPr>
            </a:pPr>
            <a:r>
              <a:t>PCF releases are tested within each core team before they are passed to an release engineering team to test the integration of these releases across products and infrastructures. When full integration fails, fixes are committed within an individual team, and re-tested across the full spectrum. Release engineering has also built a continuous integration pipeline to test that an existing installation can be upgraded by Ops Manager and CF BOSH between and across minor releases.</a:t>
            </a:r>
          </a:p>
          <a:p>
            <a:pPr defTabSz="914400">
              <a:lnSpc>
                <a:spcPct val="100000"/>
              </a:lnSpc>
              <a:spcBef>
                <a:spcPts val="1200"/>
              </a:spcBef>
              <a:defRPr sz="1100">
                <a:latin typeface="Verdana"/>
                <a:ea typeface="Verdana"/>
                <a:cs typeface="Verdana"/>
                <a:sym typeface="Verdana"/>
              </a:defRPr>
            </a:pPr>
          </a:p>
          <a:p>
            <a:pPr defTabSz="914400">
              <a:lnSpc>
                <a:spcPct val="100000"/>
              </a:lnSpc>
              <a:spcBef>
                <a:spcPts val="1200"/>
              </a:spcBef>
              <a:defRPr sz="1100">
                <a:latin typeface="Verdana"/>
                <a:ea typeface="Verdana"/>
                <a:cs typeface="Verdana"/>
                <a:sym typeface="Verdana"/>
              </a:defRPr>
            </a:pPr>
            <a:r>
              <a:t>Attempting to reproduce Pivotal's release pipeline, through which a certified release is published, would require institutional knowledge, expertise, and feedback loops that are nonexistent outside of this organization. It is possible that an external team could monitor Cloud Foundry's discussion groups, watch the public trackers, report on integration problems between commits they felt were ready for a production system, patch problems, submit pull requests, build and run integration tests with each individual and cross component change, hand craft BOSH manifests for each turn of the crank, and replace Ops Manager with scripts that upgrade those manifests after discussing the properties that need modification.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8" name="Shape 1198"/>
          <p:cNvSpPr/>
          <p:nvPr>
            <p:ph type="sldImg"/>
          </p:nvPr>
        </p:nvSpPr>
        <p:spPr>
          <a:prstGeom prst="rect">
            <a:avLst/>
          </a:prstGeom>
        </p:spPr>
        <p:txBody>
          <a:bodyPr/>
          <a:lstStyle/>
          <a:p>
            <a:pPr/>
          </a:p>
        </p:txBody>
      </p:sp>
      <p:sp>
        <p:nvSpPr>
          <p:cNvPr id="1199" name="Shape 1199"/>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a:r>
              <a:t>Is CF ready for prime time?  Baidu is the largest web property in China and serves 1 billion page views a day w/ Cloud Foundry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3" name="Shape 1213"/>
          <p:cNvSpPr/>
          <p:nvPr>
            <p:ph type="sldImg"/>
          </p:nvPr>
        </p:nvSpPr>
        <p:spPr>
          <a:prstGeom prst="rect">
            <a:avLst/>
          </a:prstGeom>
        </p:spPr>
        <p:txBody>
          <a:bodyPr/>
          <a:lstStyle/>
          <a:p>
            <a:pPr/>
          </a:p>
        </p:txBody>
      </p:sp>
      <p:sp>
        <p:nvSpPr>
          <p:cNvPr id="1214" name="Shape 1214"/>
          <p:cNvSpPr/>
          <p:nvPr>
            <p:ph type="body" sz="quarter" idx="1"/>
          </p:nvPr>
        </p:nvSpPr>
        <p:spPr>
          <a:prstGeom prst="rect">
            <a:avLst/>
          </a:prstGeom>
        </p:spPr>
        <p:txBody>
          <a:bodyPr/>
          <a:lstStyle/>
          <a:p>
            <a:pPr defTabSz="914400">
              <a:lnSpc>
                <a:spcPct val="100000"/>
              </a:lnSpc>
              <a:spcBef>
                <a:spcPts val="1200"/>
              </a:spcBef>
              <a:defRPr sz="1100">
                <a:latin typeface="Verdana"/>
                <a:ea typeface="Verdana"/>
                <a:cs typeface="Verdana"/>
                <a:sym typeface="Verdana"/>
              </a:defRPr>
            </a:pPr>
            <a:r>
              <a:t>Rakuten traditional process on lhs – developer asks infrastructure team to request servers, make a VM, install middleware, configure the load balancers and so on. Developers are out of the deployment workflow in the company. </a:t>
            </a:r>
          </a:p>
          <a:p>
            <a:pPr defTabSz="914400">
              <a:lnSpc>
                <a:spcPct val="100000"/>
              </a:lnSpc>
              <a:spcBef>
                <a:spcPts val="1200"/>
              </a:spcBef>
              <a:defRPr sz="1100">
                <a:latin typeface="Verdana"/>
                <a:ea typeface="Verdana"/>
                <a:cs typeface="Verdana"/>
                <a:sym typeface="Verdana"/>
              </a:defRPr>
            </a:pPr>
            <a:r>
              <a:t>After they introduced rPaaS with Cloud Foundry, the developer just says “push his application(s)” to deploy their applications. Some of the developers integrated push with Jenkins so everything in the deployment process is automated.</a:t>
            </a:r>
          </a:p>
          <a:p>
            <a:pPr defTabSz="914400">
              <a:lnSpc>
                <a:spcPct val="100000"/>
              </a:lnSpc>
              <a:spcBef>
                <a:spcPts val="1200"/>
              </a:spcBef>
              <a:defRPr sz="1100">
                <a:latin typeface="Verdana"/>
                <a:ea typeface="Verdana"/>
                <a:cs typeface="Verdana"/>
                <a:sym typeface="Verdana"/>
              </a:defRPr>
            </a:pPr>
            <a:r>
              <a:t>As a result, from actual users they saved on infrastructure operation costs/reduced by 90%. Benefits not only for application developers but for infrastructure engineers to free up time to develop new things for infrastructure.</a:t>
            </a:r>
          </a:p>
          <a:p>
            <a:pPr defTabSz="914400">
              <a:lnSpc>
                <a:spcPct val="100000"/>
              </a:lnSpc>
              <a:spcBef>
                <a:spcPts val="1200"/>
              </a:spcBef>
              <a:defRPr sz="1100">
                <a:latin typeface="Verdana"/>
                <a:ea typeface="Verdana"/>
                <a:cs typeface="Verdana"/>
                <a:sym typeface="Verdana"/>
              </a:defRPr>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5" name="Shape 1225"/>
          <p:cNvSpPr/>
          <p:nvPr>
            <p:ph type="sldImg"/>
          </p:nvPr>
        </p:nvSpPr>
        <p:spPr>
          <a:prstGeom prst="rect">
            <a:avLst/>
          </a:prstGeom>
        </p:spPr>
        <p:txBody>
          <a:bodyPr/>
          <a:lstStyle/>
          <a:p>
            <a:pPr/>
          </a:p>
        </p:txBody>
      </p:sp>
      <p:sp>
        <p:nvSpPr>
          <p:cNvPr id="1226" name="Shape 1226"/>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a:r>
              <a:t>Comprehensive analysis of savings over the application lifecycle lead to extremely compelling #s for Warner music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a:p>
        </p:txBody>
      </p:sp>
      <p:sp>
        <p:nvSpPr>
          <p:cNvPr id="737" name="Shape 737"/>
          <p:cNvSpPr/>
          <p:nvPr>
            <p:ph type="body" sz="quarter" idx="1"/>
          </p:nvPr>
        </p:nvSpPr>
        <p:spPr>
          <a:prstGeom prst="rect">
            <a:avLst/>
          </a:prstGeom>
        </p:spPr>
        <p:txBody>
          <a:bodyPr/>
          <a:lstStyle/>
          <a:p>
            <a:pPr defTabSz="914400">
              <a:lnSpc>
                <a:spcPct val="100000"/>
              </a:lnSpc>
              <a:spcBef>
                <a:spcPts val="1200"/>
              </a:spcBef>
              <a:defRPr sz="1100">
                <a:latin typeface="Verdana"/>
                <a:ea typeface="Verdana"/>
                <a:cs typeface="Verdana"/>
                <a:sym typeface="Verdana"/>
              </a:defRPr>
            </a:pPr>
            <a:r>
              <a:t>Innovators like facebook, twitter &amp; netflix have defined a new paradigm and set of expectations for technology.</a:t>
            </a:r>
          </a:p>
          <a:p>
            <a:pPr defTabSz="914400">
              <a:lnSpc>
                <a:spcPct val="100000"/>
              </a:lnSpc>
              <a:spcBef>
                <a:spcPts val="1200"/>
              </a:spcBef>
              <a:defRPr sz="1100">
                <a:latin typeface="Verdana"/>
                <a:ea typeface="Verdana"/>
                <a:cs typeface="Verdana"/>
                <a:sym typeface="Verdana"/>
              </a:defRPr>
            </a:pPr>
            <a:r>
              <a:t>User bases are growing (# of connected devices)</a:t>
            </a:r>
          </a:p>
          <a:p>
            <a:pPr defTabSz="914400">
              <a:lnSpc>
                <a:spcPct val="100000"/>
              </a:lnSpc>
              <a:spcBef>
                <a:spcPts val="1200"/>
              </a:spcBef>
              <a:defRPr sz="1100">
                <a:latin typeface="Verdana"/>
                <a:ea typeface="Verdana"/>
                <a:cs typeface="Verdana"/>
                <a:sym typeface="Verdana"/>
              </a:defRPr>
            </a:pPr>
            <a:r>
              <a:t>All of this leads to opportunity – if you can move fast enough</a:t>
            </a:r>
          </a:p>
          <a:p>
            <a:pPr defTabSz="914400">
              <a:lnSpc>
                <a:spcPct val="100000"/>
              </a:lnSpc>
              <a:spcBef>
                <a:spcPts val="1200"/>
              </a:spcBef>
              <a:defRPr sz="1100">
                <a:latin typeface="Verdana"/>
                <a:ea typeface="Verdana"/>
                <a:cs typeface="Verdana"/>
                <a:sym typeface="Verdana"/>
              </a:defRPr>
            </a:pPr>
            <a:r>
              <a:t>This new paradigm necessitated a new platform &amp; new approach to development (3</a:t>
            </a:r>
            <a:r>
              <a:rPr baseline="30000"/>
              <a:t>rd</a:t>
            </a:r>
            <a:r>
              <a:t> platform)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7" name="Shape 747"/>
          <p:cNvSpPr/>
          <p:nvPr>
            <p:ph type="sldImg"/>
          </p:nvPr>
        </p:nvSpPr>
        <p:spPr>
          <a:prstGeom prst="rect">
            <a:avLst/>
          </a:prstGeom>
        </p:spPr>
        <p:txBody>
          <a:bodyPr/>
          <a:lstStyle/>
          <a:p>
            <a:pPr/>
          </a:p>
        </p:txBody>
      </p:sp>
      <p:sp>
        <p:nvSpPr>
          <p:cNvPr id="748" name="Shape 748"/>
          <p:cNvSpPr/>
          <p:nvPr>
            <p:ph type="body" sz="quarter" idx="1"/>
          </p:nvPr>
        </p:nvSpPr>
        <p:spPr>
          <a:prstGeom prst="rect">
            <a:avLst/>
          </a:prstGeom>
        </p:spPr>
        <p:txBody>
          <a:bodyPr/>
          <a:lstStyle>
            <a:lvl1pPr defTabSz="914400">
              <a:lnSpc>
                <a:spcPct val="100000"/>
              </a:lnSpc>
              <a:spcBef>
                <a:spcPts val="1200"/>
              </a:spcBef>
              <a:defRPr sz="2200">
                <a:latin typeface="Verdana"/>
                <a:ea typeface="Verdana"/>
                <a:cs typeface="Verdana"/>
                <a:sym typeface="Verdana"/>
              </a:defRPr>
            </a:lvl1pPr>
          </a:lstStyle>
          <a:p>
            <a:pPr>
              <a:defRPr sz="1800"/>
            </a:pPr>
            <a:r>
              <a:rPr sz="2200"/>
              <a:t>When we established the predominant enterprise architecture paradigms, the vast majority of our clients were usually tethered to a desk with a workstation. Now that has flipped…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defTabSz="914400">
              <a:lnSpc>
                <a:spcPct val="100000"/>
              </a:lnSpc>
              <a:spcBef>
                <a:spcPts val="1200"/>
              </a:spcBef>
              <a:defRPr sz="1100">
                <a:latin typeface="Verdana"/>
                <a:ea typeface="Verdana"/>
                <a:cs typeface="Verdana"/>
                <a:sym typeface="Verdana"/>
              </a:defRPr>
            </a:pPr>
            <a:r>
              <a:rPr sz="1200">
                <a:solidFill>
                  <a:srgbClr val="8DD188"/>
                </a:solidFill>
                <a:latin typeface="Corbel"/>
                <a:ea typeface="Corbel"/>
                <a:cs typeface="Corbel"/>
                <a:sym typeface="Corbel"/>
              </a:rPr>
              <a:t>Expectations and opportunities are growing exponentially</a:t>
            </a:r>
          </a:p>
          <a:p>
            <a:pPr defTabSz="914400">
              <a:lnSpc>
                <a:spcPct val="100000"/>
              </a:lnSpc>
              <a:spcBef>
                <a:spcPts val="1200"/>
              </a:spcBef>
              <a:defRPr sz="1100">
                <a:latin typeface="Verdana"/>
                <a:ea typeface="Verdana"/>
                <a:cs typeface="Verdana"/>
                <a:sym typeface="Verdana"/>
              </a:defRPr>
            </a:pPr>
            <a:r>
              <a:rPr sz="1200">
                <a:solidFill>
                  <a:srgbClr val="8DD188"/>
                </a:solidFill>
                <a:latin typeface="Corbel"/>
                <a:ea typeface="Corbel"/>
                <a:cs typeface="Corbel"/>
                <a:sym typeface="Corbel"/>
              </a:rPr>
              <a:t># of Users and amount of data is also growing exponentially</a:t>
            </a:r>
          </a:p>
          <a:p>
            <a:pPr defTabSz="914400">
              <a:lnSpc>
                <a:spcPct val="100000"/>
              </a:lnSpc>
              <a:spcBef>
                <a:spcPts val="1200"/>
              </a:spcBef>
              <a:defRPr sz="1100">
                <a:latin typeface="Verdana"/>
                <a:ea typeface="Verdana"/>
                <a:cs typeface="Verdana"/>
                <a:sym typeface="Verdana"/>
              </a:defRPr>
            </a:pPr>
            <a:r>
              <a:rPr sz="1200">
                <a:solidFill>
                  <a:srgbClr val="8DD188"/>
                </a:solidFill>
                <a:latin typeface="Corbel"/>
                <a:ea typeface="Corbel"/>
                <a:cs typeface="Corbel"/>
                <a:sym typeface="Corbel"/>
              </a:rPr>
              <a:t>Budgets are not</a:t>
            </a:r>
          </a:p>
          <a:p>
            <a:pPr defTabSz="914400">
              <a:lnSpc>
                <a:spcPct val="100000"/>
              </a:lnSpc>
              <a:spcBef>
                <a:spcPts val="1200"/>
              </a:spcBef>
              <a:defRPr sz="1100">
                <a:latin typeface="Verdana"/>
                <a:ea typeface="Verdana"/>
                <a:cs typeface="Verdana"/>
                <a:sym typeface="Verdana"/>
              </a:defRPr>
            </a:pPr>
            <a:r>
              <a:rPr sz="1200">
                <a:solidFill>
                  <a:srgbClr val="8DD188"/>
                </a:solidFill>
                <a:latin typeface="Corbel"/>
                <a:ea typeface="Corbel"/>
                <a:cs typeface="Corbel"/>
                <a:sym typeface="Corbel"/>
              </a:rPr>
              <a:t>We need to be smarter, better, faster or risk certain death (think: blockbuster)</a:t>
            </a:r>
          </a:p>
          <a:p>
            <a:pPr defTabSz="914400">
              <a:lnSpc>
                <a:spcPct val="100000"/>
              </a:lnSpc>
              <a:spcBef>
                <a:spcPts val="1200"/>
              </a:spcBef>
              <a:defRPr sz="1100">
                <a:latin typeface="Verdana"/>
                <a:ea typeface="Verdana"/>
                <a:cs typeface="Verdana"/>
                <a:sym typeface="Verdana"/>
              </a:defRPr>
            </a:pPr>
            <a:r>
              <a:rPr sz="1200">
                <a:solidFill>
                  <a:srgbClr val="8DD188"/>
                </a:solidFill>
                <a:latin typeface="Corbel"/>
                <a:ea typeface="Corbel"/>
                <a:cs typeface="Corbel"/>
                <a:sym typeface="Corbel"/>
              </a:rPr>
              <a:t>Be sure to explain we are in the 3</a:t>
            </a:r>
            <a:r>
              <a:rPr baseline="30000" sz="1200">
                <a:solidFill>
                  <a:srgbClr val="8DD188"/>
                </a:solidFill>
                <a:latin typeface="Corbel"/>
                <a:ea typeface="Corbel"/>
                <a:cs typeface="Corbel"/>
                <a:sym typeface="Corbel"/>
              </a:rPr>
              <a:t>rd</a:t>
            </a:r>
            <a:r>
              <a:rPr sz="1200">
                <a:solidFill>
                  <a:srgbClr val="8DD188"/>
                </a:solidFill>
                <a:latin typeface="Corbel"/>
                <a:ea typeface="Corbel"/>
                <a:cs typeface="Corbel"/>
                <a:sym typeface="Corbel"/>
              </a:rPr>
              <a:t> platform era</a:t>
            </a:r>
          </a:p>
          <a:p>
            <a:pPr defTabSz="914400">
              <a:lnSpc>
                <a:spcPct val="100000"/>
              </a:lnSpc>
              <a:spcBef>
                <a:spcPts val="1200"/>
              </a:spcBef>
              <a:defRPr sz="1100">
                <a:latin typeface="Verdana"/>
                <a:ea typeface="Verdana"/>
                <a:cs typeface="Verdana"/>
                <a:sym typeface="Verdana"/>
              </a:defRPr>
            </a:pPr>
            <a:r>
              <a:rPr sz="1200">
                <a:solidFill>
                  <a:srgbClr val="8DD188"/>
                </a:solidFill>
                <a:latin typeface="Corbel"/>
                <a:ea typeface="Corbel"/>
                <a:cs typeface="Corbel"/>
                <a:sym typeface="Corbel"/>
              </a:rP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0" name="Shape 920"/>
          <p:cNvSpPr/>
          <p:nvPr>
            <p:ph type="sldImg"/>
          </p:nvPr>
        </p:nvSpPr>
        <p:spPr>
          <a:prstGeom prst="rect">
            <a:avLst/>
          </a:prstGeom>
        </p:spPr>
        <p:txBody>
          <a:bodyPr/>
          <a:lstStyle/>
          <a:p>
            <a:pPr/>
          </a:p>
        </p:txBody>
      </p:sp>
      <p:sp>
        <p:nvSpPr>
          <p:cNvPr id="921" name="Shape 921"/>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a:r>
              <a:t>PaaS in its most basic sense is an extension of the IaaS pattern to include management of runtimes, middleware, configuration, etc.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2" name="Shape 952"/>
          <p:cNvSpPr/>
          <p:nvPr>
            <p:ph type="sldImg"/>
          </p:nvPr>
        </p:nvSpPr>
        <p:spPr>
          <a:prstGeom prst="rect">
            <a:avLst/>
          </a:prstGeom>
        </p:spPr>
        <p:txBody>
          <a:bodyPr/>
          <a:lstStyle/>
          <a:p>
            <a:pPr/>
          </a:p>
        </p:txBody>
      </p:sp>
      <p:sp>
        <p:nvSpPr>
          <p:cNvPr id="953" name="Shape 953"/>
          <p:cNvSpPr/>
          <p:nvPr>
            <p:ph type="body" sz="quarter" idx="1"/>
          </p:nvPr>
        </p:nvSpPr>
        <p:spPr>
          <a:prstGeom prst="rect">
            <a:avLst/>
          </a:prstGeom>
        </p:spPr>
        <p:txBody>
          <a:bodyPr/>
          <a:lstStyle/>
          <a:p>
            <a:pPr defTabSz="914400">
              <a:lnSpc>
                <a:spcPct val="100000"/>
              </a:lnSpc>
              <a:spcBef>
                <a:spcPts val="1200"/>
              </a:spcBef>
              <a:defRPr sz="1100">
                <a:latin typeface="Verdana"/>
                <a:ea typeface="Verdana"/>
                <a:cs typeface="Verdana"/>
                <a:sym typeface="Verdana"/>
              </a:defRPr>
            </a:pPr>
            <a:r>
              <a:t>Highlight that not only are the steps longer in IaaS, but often there are multiple groups involved (ie, Dev, Operations, etc).  </a:t>
            </a:r>
          </a:p>
          <a:p>
            <a:pPr defTabSz="914400">
              <a:lnSpc>
                <a:spcPct val="100000"/>
              </a:lnSpc>
              <a:spcBef>
                <a:spcPts val="1200"/>
              </a:spcBef>
              <a:defRPr sz="1100">
                <a:latin typeface="Verdana"/>
                <a:ea typeface="Verdana"/>
                <a:cs typeface="Verdana"/>
                <a:sym typeface="Verdana"/>
              </a:defRPr>
            </a:pPr>
          </a:p>
          <a:p>
            <a:pPr defTabSz="914400">
              <a:lnSpc>
                <a:spcPct val="100000"/>
              </a:lnSpc>
              <a:spcBef>
                <a:spcPts val="1200"/>
              </a:spcBef>
              <a:defRPr sz="1100">
                <a:latin typeface="Verdana"/>
                <a:ea typeface="Verdana"/>
                <a:cs typeface="Verdana"/>
                <a:sym typeface="Verdana"/>
              </a:defRPr>
            </a:pPr>
            <a:r>
              <a:t>Management of configuration information is often manual in IaaS (though not always).</a:t>
            </a:r>
          </a:p>
          <a:p>
            <a:pPr defTabSz="914400">
              <a:lnSpc>
                <a:spcPct val="100000"/>
              </a:lnSpc>
              <a:spcBef>
                <a:spcPts val="1200"/>
              </a:spcBef>
              <a:defRPr sz="1100">
                <a:latin typeface="Verdana"/>
                <a:ea typeface="Verdana"/>
                <a:cs typeface="Verdana"/>
                <a:sym typeface="Verdana"/>
              </a:defRPr>
            </a:pPr>
          </a:p>
          <a:p>
            <a:pPr defTabSz="914316">
              <a:lnSpc>
                <a:spcPct val="100000"/>
              </a:lnSpc>
              <a:spcBef>
                <a:spcPts val="1200"/>
              </a:spcBef>
              <a:defRPr sz="1100">
                <a:latin typeface="Verdana"/>
                <a:ea typeface="Verdana"/>
                <a:cs typeface="Verdana"/>
                <a:sym typeface="Verdana"/>
              </a:defRPr>
            </a:pPr>
            <a:r>
              <a:t>Explain that for non-virtualized customers, the steps are even greater.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1" name="Shape 981"/>
          <p:cNvSpPr/>
          <p:nvPr>
            <p:ph type="sldImg"/>
          </p:nvPr>
        </p:nvSpPr>
        <p:spPr>
          <a:prstGeom prst="rect">
            <a:avLst/>
          </a:prstGeom>
        </p:spPr>
        <p:txBody>
          <a:bodyPr/>
          <a:lstStyle/>
          <a:p>
            <a:pPr/>
          </a:p>
        </p:txBody>
      </p:sp>
      <p:sp>
        <p:nvSpPr>
          <p:cNvPr id="982" name="Shape 982"/>
          <p:cNvSpPr/>
          <p:nvPr>
            <p:ph type="body" sz="quarter" idx="1"/>
          </p:nvPr>
        </p:nvSpPr>
        <p:spPr>
          <a:prstGeom prst="rect">
            <a:avLst/>
          </a:prstGeom>
        </p:spPr>
        <p:txBody>
          <a:bodyPr/>
          <a:lstStyle/>
          <a:p>
            <a:pPr defTabSz="914400">
              <a:lnSpc>
                <a:spcPct val="100000"/>
              </a:lnSpc>
              <a:spcBef>
                <a:spcPts val="1200"/>
              </a:spcBef>
              <a:defRPr sz="1100">
                <a:latin typeface="Verdana"/>
                <a:ea typeface="Verdana"/>
                <a:cs typeface="Verdana"/>
                <a:sym typeface="Verdana"/>
              </a:defRPr>
            </a:pPr>
            <a:r>
              <a:t>Highlight that not only are the steps longer in IaaS, but often there are multiple groups involved (ie, Dev, Operations, etc).  </a:t>
            </a:r>
          </a:p>
          <a:p>
            <a:pPr defTabSz="914400">
              <a:lnSpc>
                <a:spcPct val="100000"/>
              </a:lnSpc>
              <a:spcBef>
                <a:spcPts val="1200"/>
              </a:spcBef>
              <a:defRPr sz="1100">
                <a:latin typeface="Verdana"/>
                <a:ea typeface="Verdana"/>
                <a:cs typeface="Verdana"/>
                <a:sym typeface="Verdana"/>
              </a:defRPr>
            </a:pPr>
            <a:r>
              <a:t>Management of configuration information is often manual in IaaS (though not always).</a:t>
            </a:r>
          </a:p>
          <a:p>
            <a:pPr defTabSz="914400">
              <a:lnSpc>
                <a:spcPct val="100000"/>
              </a:lnSpc>
              <a:spcBef>
                <a:spcPts val="1200"/>
              </a:spcBef>
              <a:defRPr sz="1100">
                <a:latin typeface="Verdana"/>
                <a:ea typeface="Verdana"/>
                <a:cs typeface="Verdana"/>
                <a:sym typeface="Verdana"/>
              </a:defRPr>
            </a:pPr>
            <a:r>
              <a:t>Explain that for non-virtualized customers, the steps are even greater.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6" name="Shape 986"/>
          <p:cNvSpPr/>
          <p:nvPr>
            <p:ph type="sldImg"/>
          </p:nvPr>
        </p:nvSpPr>
        <p:spPr>
          <a:prstGeom prst="rect">
            <a:avLst/>
          </a:prstGeom>
        </p:spPr>
        <p:txBody>
          <a:bodyPr/>
          <a:lstStyle/>
          <a:p>
            <a:pPr/>
          </a:p>
        </p:txBody>
      </p:sp>
      <p:sp>
        <p:nvSpPr>
          <p:cNvPr id="987" name="Shape 987"/>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a:r>
              <a:t>Speed in the market place wins. Reducing the handoff points and automating to take the application lifecycle from months &lt;click&gt;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5" name="Shape 1005"/>
          <p:cNvSpPr/>
          <p:nvPr>
            <p:ph type="sldImg"/>
          </p:nvPr>
        </p:nvSpPr>
        <p:spPr>
          <a:prstGeom prst="rect">
            <a:avLst/>
          </a:prstGeom>
        </p:spPr>
        <p:txBody>
          <a:bodyPr/>
          <a:lstStyle/>
          <a:p>
            <a:pPr/>
          </a:p>
        </p:txBody>
      </p:sp>
      <p:sp>
        <p:nvSpPr>
          <p:cNvPr id="1006" name="Shape 1006"/>
          <p:cNvSpPr/>
          <p:nvPr>
            <p:ph type="body" sz="quarter" idx="1"/>
          </p:nvPr>
        </p:nvSpPr>
        <p:spPr>
          <a:prstGeom prst="rect">
            <a:avLst/>
          </a:prstGeom>
        </p:spPr>
        <p:txBody>
          <a:bodyPr/>
          <a:lstStyle/>
          <a:p>
            <a:pPr defTabSz="914400">
              <a:lnSpc>
                <a:spcPct val="100000"/>
              </a:lnSpc>
              <a:spcBef>
                <a:spcPts val="1200"/>
              </a:spcBef>
              <a:defRPr sz="1100">
                <a:latin typeface="Verdana"/>
                <a:ea typeface="Verdana"/>
                <a:cs typeface="Verdana"/>
                <a:sym typeface="Verdana"/>
              </a:defRPr>
            </a:pPr>
            <a:r>
              <a:t>To Hours and Minutes where</a:t>
            </a:r>
          </a:p>
          <a:p>
            <a:pPr defTabSz="914400">
              <a:lnSpc>
                <a:spcPct val="100000"/>
              </a:lnSpc>
              <a:spcBef>
                <a:spcPts val="1200"/>
              </a:spcBef>
              <a:defRPr sz="1100">
                <a:latin typeface="Verdana"/>
                <a:ea typeface="Verdana"/>
                <a:cs typeface="Verdana"/>
                <a:sym typeface="Verdana"/>
              </a:defRPr>
            </a:pPr>
          </a:p>
          <a:p>
            <a:pPr defTabSz="914400">
              <a:lnSpc>
                <a:spcPct val="100000"/>
              </a:lnSpc>
              <a:spcBef>
                <a:spcPts val="1200"/>
              </a:spcBef>
              <a:defRPr sz="1100">
                <a:latin typeface="Verdana"/>
                <a:ea typeface="Verdana"/>
                <a:cs typeface="Verdana"/>
                <a:sym typeface="Verdana"/>
              </a:defRPr>
            </a:pPr>
            <a:r>
              <a:t>A developer can just push their application and the platform Auto-select runtimes, Deploys app, provides a simple step to select and bind middleware. </a:t>
            </a:r>
          </a:p>
          <a:p>
            <a:pPr defTabSz="914400">
              <a:lnSpc>
                <a:spcPct val="100000"/>
              </a:lnSpc>
              <a:spcBef>
                <a:spcPts val="1200"/>
              </a:spcBef>
              <a:defRPr sz="1100">
                <a:latin typeface="Verdana"/>
                <a:ea typeface="Verdana"/>
                <a:cs typeface="Verdana"/>
                <a:sym typeface="Verdana"/>
              </a:defRPr>
            </a:pPr>
            <a:r>
              <a:t>And the operator can very quickly Establish infrastructure, Provision and Add capacity on demand with out downtime</a:t>
            </a:r>
          </a:p>
          <a:p>
            <a:pPr defTabSz="914400">
              <a:lnSpc>
                <a:spcPct val="100000"/>
              </a:lnSpc>
              <a:spcBef>
                <a:spcPts val="1200"/>
              </a:spcBef>
              <a:defRPr sz="1100">
                <a:latin typeface="Verdana"/>
                <a:ea typeface="Verdana"/>
                <a:cs typeface="Verdana"/>
                <a:sym typeface="Verdana"/>
              </a:defRPr>
            </a:pPr>
          </a:p>
          <a:p>
            <a:pPr defTabSz="914400">
              <a:lnSpc>
                <a:spcPct val="100000"/>
              </a:lnSpc>
              <a:spcBef>
                <a:spcPts val="1200"/>
              </a:spcBef>
              <a:defRPr sz="1100">
                <a:latin typeface="Verdana"/>
                <a:ea typeface="Verdana"/>
                <a:cs typeface="Verdana"/>
                <a:sym typeface="Verdana"/>
              </a:defRPr>
            </a:pPr>
            <a:r>
              <a:t>Every app can be Scaled instantly while having all the enterprise Control, Authorization, Policies and HA requirements applied</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2" name="Shape 12"/>
          <p:cNvSpPr/>
          <p:nvPr>
            <p:ph type="title"/>
          </p:nvPr>
        </p:nvSpPr>
        <p:spPr>
          <a:xfrm>
            <a:off x="1778000" y="2298700"/>
            <a:ext cx="20828000" cy="4648200"/>
          </a:xfrm>
          <a:prstGeom prst="rect">
            <a:avLst/>
          </a:prstGeom>
        </p:spPr>
        <p:txBody>
          <a:bodyPr anchor="b"/>
          <a:lstStyle/>
          <a:p>
            <a:pPr/>
            <a:r>
              <a:t>Title Text</a:t>
            </a:r>
          </a:p>
        </p:txBody>
      </p:sp>
      <p:sp>
        <p:nvSpPr>
          <p:cNvPr id="13" name="Shape 13"/>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4" name="Shape 1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4" name="Shape 94"/>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5" name="Shape 95"/>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a:r>
              <a:t>“Type a quote here.” </a:t>
            </a:r>
          </a:p>
        </p:txBody>
      </p:sp>
      <p:sp>
        <p:nvSpPr>
          <p:cNvPr id="96" name="Shape 9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03" name="Shape 103"/>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4" name="Shape 1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1" name="Shape 1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Footer bar only">
    <p:spTree>
      <p:nvGrpSpPr>
        <p:cNvPr id="1" name=""/>
        <p:cNvGrpSpPr/>
        <p:nvPr/>
      </p:nvGrpSpPr>
      <p:grpSpPr>
        <a:xfrm>
          <a:off x="0" y="0"/>
          <a:ext cx="0" cy="0"/>
          <a:chOff x="0" y="0"/>
          <a:chExt cx="0" cy="0"/>
        </a:xfrm>
      </p:grpSpPr>
      <p:sp>
        <p:nvSpPr>
          <p:cNvPr id="118" name="Shape 118"/>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119" name="Shape 119"/>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4D4D4D"/>
                </a:solidFill>
              </a:defRPr>
            </a:pPr>
            <a:r>
              <a:rPr sz="2000">
                <a:solidFill>
                  <a:srgbClr val="808080"/>
                </a:solidFill>
              </a:rPr>
              <a:t>‹#›</a:t>
            </a:r>
          </a:p>
        </p:txBody>
      </p:sp>
      <p:sp>
        <p:nvSpPr>
          <p:cNvPr id="120" name="Shape 120"/>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4D4D4D"/>
                </a:solidFill>
              </a:defRPr>
            </a:pPr>
            <a:r>
              <a:rPr sz="1600">
                <a:solidFill>
                  <a:srgbClr val="808080"/>
                </a:solidFill>
              </a:rPr>
              <a:t>© Copyright 2013 Pivotal. All rights reserved.</a:t>
            </a:r>
          </a:p>
        </p:txBody>
      </p:sp>
      <p:pic>
        <p:nvPicPr>
          <p:cNvPr id="121" name="image1.png" descr="Pivotal_Logo_white.png"/>
          <p:cNvPicPr>
            <a:picLocks noChangeAspect="1"/>
          </p:cNvPicPr>
          <p:nvPr/>
        </p:nvPicPr>
        <p:blipFill>
          <a:blip r:embed="rId2">
            <a:extLst/>
          </a:blip>
          <a:stretch>
            <a:fillRect/>
          </a:stretch>
        </p:blipFill>
        <p:spPr>
          <a:xfrm>
            <a:off x="21177955" y="12570576"/>
            <a:ext cx="2552700" cy="585215"/>
          </a:xfrm>
          <a:prstGeom prst="rect">
            <a:avLst/>
          </a:prstGeom>
          <a:ln w="12700">
            <a:miter lim="400000"/>
          </a:ln>
        </p:spPr>
      </p:pic>
      <p:sp>
        <p:nvSpPr>
          <p:cNvPr id="122" name="Shape 122"/>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4D4D4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29" name="Shape 129"/>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130" name="Shape 13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131"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132" name="Shape 13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133" name="Shape 133"/>
          <p:cNvSpPr/>
          <p:nvPr/>
        </p:nvSpPr>
        <p:spPr>
          <a:xfrm>
            <a:off x="-1" y="-1"/>
            <a:ext cx="24384001" cy="13716001"/>
          </a:xfrm>
          <a:prstGeom prst="rect">
            <a:avLst/>
          </a:prstGeom>
          <a:solidFill>
            <a:srgbClr val="000000"/>
          </a:solidFill>
          <a:ln w="25400">
            <a:solidFill>
              <a:srgbClr val="4D4D4D"/>
            </a:solidFill>
            <a:bevel/>
          </a:ln>
        </p:spPr>
        <p:txBody>
          <a:bodyPr lIns="121919" tIns="121919" rIns="121919" bIns="121919" anchor="ctr"/>
          <a:lstStyle/>
          <a:p>
            <a:pPr defTabSz="914400">
              <a:defRPr sz="4800">
                <a:solidFill>
                  <a:srgbClr val="FFFFFF"/>
                </a:solidFill>
                <a:latin typeface="Arial"/>
                <a:ea typeface="Arial"/>
                <a:cs typeface="Arial"/>
                <a:sym typeface="Arial"/>
              </a:defRPr>
            </a:pPr>
          </a:p>
        </p:txBody>
      </p:sp>
      <p:sp>
        <p:nvSpPr>
          <p:cNvPr id="134" name="Shape 134"/>
          <p:cNvSpPr/>
          <p:nvPr>
            <p:ph type="title"/>
          </p:nvPr>
        </p:nvSpPr>
        <p:spPr>
          <a:xfrm>
            <a:off x="2374898" y="72085"/>
            <a:ext cx="11691055" cy="6112811"/>
          </a:xfrm>
          <a:prstGeom prst="rect">
            <a:avLst/>
          </a:prstGeom>
        </p:spPr>
        <p:txBody>
          <a:bodyPr lIns="0" tIns="0" rIns="0" bIns="0" anchor="b">
            <a:noAutofit/>
          </a:bodyPr>
          <a:lstStyle>
            <a:lvl1pPr algn="l" defTabSz="914400">
              <a:lnSpc>
                <a:spcPct val="90000"/>
              </a:lnSpc>
              <a:defRPr b="1" sz="9600">
                <a:solidFill>
                  <a:srgbClr val="F16F3B"/>
                </a:solidFill>
                <a:latin typeface="Arial"/>
                <a:ea typeface="Arial"/>
                <a:cs typeface="Arial"/>
                <a:sym typeface="Arial"/>
              </a:defRPr>
            </a:lvl1pPr>
          </a:lstStyle>
          <a:p>
            <a:pPr/>
            <a:r>
              <a:t>Title Text</a:t>
            </a:r>
          </a:p>
        </p:txBody>
      </p:sp>
      <p:sp>
        <p:nvSpPr>
          <p:cNvPr id="135" name="Shape 135"/>
          <p:cNvSpPr/>
          <p:nvPr>
            <p:ph type="body" sz="half" idx="1"/>
          </p:nvPr>
        </p:nvSpPr>
        <p:spPr>
          <a:xfrm>
            <a:off x="2374900" y="7022357"/>
            <a:ext cx="16129001" cy="4413887"/>
          </a:xfrm>
          <a:prstGeom prst="rect">
            <a:avLst/>
          </a:prstGeom>
        </p:spPr>
        <p:txBody>
          <a:bodyPr lIns="0" tIns="0" rIns="0" bIns="0" anchor="t">
            <a:noAutofit/>
          </a:bodyPr>
          <a:lstStyle>
            <a:lvl1pPr marL="0" indent="0" defTabSz="914400">
              <a:spcBef>
                <a:spcPts val="0"/>
              </a:spcBef>
              <a:buSzTx/>
              <a:buNone/>
              <a:defRPr sz="6400">
                <a:solidFill>
                  <a:srgbClr val="3EA7BC"/>
                </a:solidFill>
                <a:latin typeface="Arial"/>
                <a:ea typeface="Arial"/>
                <a:cs typeface="Arial"/>
                <a:sym typeface="Arial"/>
              </a:defRPr>
            </a:lvl1pPr>
            <a:lvl2pPr marL="0" indent="457200" defTabSz="914400">
              <a:spcBef>
                <a:spcPts val="0"/>
              </a:spcBef>
              <a:buSzTx/>
              <a:buNone/>
              <a:defRPr sz="6400">
                <a:solidFill>
                  <a:srgbClr val="3EA7BC"/>
                </a:solidFill>
                <a:latin typeface="Arial"/>
                <a:ea typeface="Arial"/>
                <a:cs typeface="Arial"/>
                <a:sym typeface="Arial"/>
              </a:defRPr>
            </a:lvl2pPr>
            <a:lvl3pPr marL="0" indent="914400" defTabSz="914400">
              <a:spcBef>
                <a:spcPts val="0"/>
              </a:spcBef>
              <a:buSzTx/>
              <a:buNone/>
              <a:defRPr sz="6400">
                <a:solidFill>
                  <a:srgbClr val="3EA7BC"/>
                </a:solidFill>
                <a:latin typeface="Arial"/>
                <a:ea typeface="Arial"/>
                <a:cs typeface="Arial"/>
                <a:sym typeface="Arial"/>
              </a:defRPr>
            </a:lvl3pPr>
            <a:lvl4pPr marL="0" indent="1371600" defTabSz="914400">
              <a:spcBef>
                <a:spcPts val="0"/>
              </a:spcBef>
              <a:buSzTx/>
              <a:buNone/>
              <a:defRPr sz="6400">
                <a:solidFill>
                  <a:srgbClr val="3EA7BC"/>
                </a:solidFill>
                <a:latin typeface="Arial"/>
                <a:ea typeface="Arial"/>
                <a:cs typeface="Arial"/>
                <a:sym typeface="Arial"/>
              </a:defRPr>
            </a:lvl4pPr>
            <a:lvl5pPr marL="0" indent="1828800" defTabSz="914400">
              <a:spcBef>
                <a:spcPts val="0"/>
              </a:spcBef>
              <a:buSzTx/>
              <a:buNone/>
              <a:defRPr sz="6400">
                <a:solidFill>
                  <a:srgbClr val="3EA7BC"/>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36" name="Shape 13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137" name="Shape 13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138"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139" name="Shape 13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140" name="Shape 140"/>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147" name="Shape 147"/>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148" name="Shape 14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149"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150" name="Shape 150"/>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151" name="Shape 151"/>
          <p:cNvSpPr/>
          <p:nvPr>
            <p:ph type="title"/>
          </p:nvPr>
        </p:nvSpPr>
        <p:spPr>
          <a:xfrm>
            <a:off x="977901" y="867834"/>
            <a:ext cx="22428201" cy="1998134"/>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152" name="Shape 152"/>
          <p:cNvSpPr/>
          <p:nvPr>
            <p:ph type="body" idx="1"/>
          </p:nvPr>
        </p:nvSpPr>
        <p:spPr>
          <a:xfrm>
            <a:off x="977903" y="2865967"/>
            <a:ext cx="22428201" cy="10850034"/>
          </a:xfrm>
          <a:prstGeom prst="rect">
            <a:avLst/>
          </a:prstGeom>
        </p:spPr>
        <p:txBody>
          <a:bodyPr lIns="0" tIns="0" rIns="0" bIns="0" anchor="t">
            <a:noAutofit/>
          </a:bodyPr>
          <a:lstStyle>
            <a:lvl1pPr marL="609600" indent="-609600" defTabSz="914400">
              <a:spcBef>
                <a:spcPts val="1200"/>
              </a:spcBef>
              <a:buClr>
                <a:srgbClr val="ADC339"/>
              </a:buClr>
              <a:buSzPct val="100000"/>
              <a:buFont typeface="Wingdings"/>
              <a:defRPr sz="6400">
                <a:solidFill>
                  <a:srgbClr val="4D4D4D"/>
                </a:solidFill>
                <a:latin typeface="Arial"/>
                <a:ea typeface="Arial"/>
                <a:cs typeface="Arial"/>
                <a:sym typeface="Arial"/>
              </a:defRPr>
            </a:lvl1pPr>
            <a:lvl2pPr marL="13716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2pPr>
            <a:lvl3pPr marL="18288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3pPr>
            <a:lvl4pPr marL="2904069" indent="-1532469"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4pPr>
            <a:lvl5pPr marL="3158836" indent="-1330036"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pic>
        <p:nvPicPr>
          <p:cNvPr id="153" name="image2.png" descr="color_rings.png"/>
          <p:cNvPicPr>
            <a:picLocks noChangeAspect="1"/>
          </p:cNvPicPr>
          <p:nvPr/>
        </p:nvPicPr>
        <p:blipFill>
          <a:blip r:embed="rId3">
            <a:extLst/>
          </a:blip>
          <a:srcRect l="52000" t="0" r="0" b="0"/>
          <a:stretch>
            <a:fillRect/>
          </a:stretch>
        </p:blipFill>
        <p:spPr>
          <a:xfrm rot="10800000">
            <a:off x="23977600" y="919533"/>
            <a:ext cx="406400" cy="4166489"/>
          </a:xfrm>
          <a:prstGeom prst="rect">
            <a:avLst/>
          </a:prstGeom>
          <a:ln w="12700">
            <a:miter lim="400000"/>
          </a:ln>
        </p:spPr>
      </p:pic>
      <p:sp>
        <p:nvSpPr>
          <p:cNvPr id="154" name="Shape 154"/>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Divider">
    <p:spTree>
      <p:nvGrpSpPr>
        <p:cNvPr id="1" name=""/>
        <p:cNvGrpSpPr/>
        <p:nvPr/>
      </p:nvGrpSpPr>
      <p:grpSpPr>
        <a:xfrm>
          <a:off x="0" y="0"/>
          <a:ext cx="0" cy="0"/>
          <a:chOff x="0" y="0"/>
          <a:chExt cx="0" cy="0"/>
        </a:xfrm>
      </p:grpSpPr>
      <p:sp>
        <p:nvSpPr>
          <p:cNvPr id="161" name="Shape 161"/>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162" name="Shape 16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163"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164" name="Shape 16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165" name="Shape 165"/>
          <p:cNvSpPr/>
          <p:nvPr/>
        </p:nvSpPr>
        <p:spPr>
          <a:xfrm>
            <a:off x="-1" y="-1"/>
            <a:ext cx="24384001" cy="13716001"/>
          </a:xfrm>
          <a:prstGeom prst="rect">
            <a:avLst/>
          </a:prstGeom>
          <a:solidFill>
            <a:srgbClr val="000000"/>
          </a:solidFill>
          <a:ln w="25400">
            <a:solidFill>
              <a:srgbClr val="4D4D4D"/>
            </a:solidFill>
            <a:bevel/>
          </a:ln>
        </p:spPr>
        <p:txBody>
          <a:bodyPr lIns="121919" tIns="121919" rIns="121919" bIns="121919" anchor="ctr"/>
          <a:lstStyle/>
          <a:p>
            <a:pPr defTabSz="914400">
              <a:defRPr sz="4800">
                <a:solidFill>
                  <a:srgbClr val="FFFFFF"/>
                </a:solidFill>
                <a:latin typeface="Arial"/>
                <a:ea typeface="Arial"/>
                <a:cs typeface="Arial"/>
                <a:sym typeface="Arial"/>
              </a:defRPr>
            </a:pPr>
          </a:p>
        </p:txBody>
      </p:sp>
      <p:sp>
        <p:nvSpPr>
          <p:cNvPr id="166" name="Shape 16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167" name="Shape 16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sp>
        <p:nvSpPr>
          <p:cNvPr id="168" name="Shape 168"/>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169" name="Shape 169"/>
          <p:cNvSpPr/>
          <p:nvPr>
            <p:ph type="title"/>
          </p:nvPr>
        </p:nvSpPr>
        <p:spPr>
          <a:xfrm>
            <a:off x="2713567" y="1210813"/>
            <a:ext cx="16129004" cy="5084156"/>
          </a:xfrm>
          <a:prstGeom prst="rect">
            <a:avLst/>
          </a:prstGeom>
        </p:spPr>
        <p:txBody>
          <a:bodyPr lIns="0" tIns="0" rIns="0" bIns="0" anchor="b">
            <a:noAutofit/>
          </a:bodyPr>
          <a:lstStyle>
            <a:lvl1pPr algn="l" defTabSz="914400">
              <a:lnSpc>
                <a:spcPct val="90000"/>
              </a:lnSpc>
              <a:defRPr sz="11600">
                <a:solidFill>
                  <a:srgbClr val="F16F3B"/>
                </a:solidFill>
                <a:latin typeface="Arial"/>
                <a:ea typeface="Arial"/>
                <a:cs typeface="Arial"/>
                <a:sym typeface="Arial"/>
              </a:defRPr>
            </a:lvl1pPr>
          </a:lstStyle>
          <a:p>
            <a:pPr/>
            <a:r>
              <a:t>Title Text</a:t>
            </a:r>
          </a:p>
        </p:txBody>
      </p:sp>
      <p:sp>
        <p:nvSpPr>
          <p:cNvPr id="170" name="Shape 170"/>
          <p:cNvSpPr/>
          <p:nvPr>
            <p:ph type="body" sz="half" idx="1"/>
          </p:nvPr>
        </p:nvSpPr>
        <p:spPr>
          <a:xfrm>
            <a:off x="2736140" y="6525674"/>
            <a:ext cx="16129001" cy="4929716"/>
          </a:xfrm>
          <a:prstGeom prst="rect">
            <a:avLst/>
          </a:prstGeom>
        </p:spPr>
        <p:txBody>
          <a:bodyPr lIns="0" tIns="0" rIns="0" bIns="0" anchor="t">
            <a:noAutofit/>
          </a:bodyPr>
          <a:lstStyle>
            <a:lvl1pPr marL="228600" indent="-228600" defTabSz="914400">
              <a:spcBef>
                <a:spcPts val="1200"/>
              </a:spcBef>
              <a:buSzTx/>
              <a:buNone/>
              <a:defRPr sz="7400">
                <a:solidFill>
                  <a:srgbClr val="3EA7BC"/>
                </a:solidFill>
                <a:latin typeface="Arial"/>
                <a:ea typeface="Arial"/>
                <a:cs typeface="Arial"/>
                <a:sym typeface="Arial"/>
              </a:defRPr>
            </a:lvl1pPr>
            <a:lvl2pPr marL="228600" indent="228600" defTabSz="914400">
              <a:spcBef>
                <a:spcPts val="1200"/>
              </a:spcBef>
              <a:buSzTx/>
              <a:buNone/>
              <a:defRPr sz="7400">
                <a:solidFill>
                  <a:srgbClr val="3EA7BC"/>
                </a:solidFill>
                <a:latin typeface="Arial"/>
                <a:ea typeface="Arial"/>
                <a:cs typeface="Arial"/>
                <a:sym typeface="Arial"/>
              </a:defRPr>
            </a:lvl2pPr>
            <a:lvl3pPr marL="1760220" indent="-845820" defTabSz="914400">
              <a:spcBef>
                <a:spcPts val="1200"/>
              </a:spcBef>
              <a:buSzPct val="100000"/>
              <a:defRPr sz="7400">
                <a:solidFill>
                  <a:srgbClr val="3EA7BC"/>
                </a:solidFill>
                <a:latin typeface="Arial"/>
                <a:ea typeface="Arial"/>
                <a:cs typeface="Arial"/>
                <a:sym typeface="Arial"/>
              </a:defRPr>
            </a:lvl3pPr>
            <a:lvl4pPr marL="2311400" indent="-939800" defTabSz="914400">
              <a:spcBef>
                <a:spcPts val="1200"/>
              </a:spcBef>
              <a:buSzPct val="100000"/>
              <a:buChar char="–"/>
              <a:defRPr sz="7400">
                <a:solidFill>
                  <a:srgbClr val="3EA7BC"/>
                </a:solidFill>
                <a:latin typeface="Arial"/>
                <a:ea typeface="Arial"/>
                <a:cs typeface="Arial"/>
                <a:sym typeface="Arial"/>
              </a:defRPr>
            </a:lvl4pPr>
            <a:lvl5pPr marL="2768600" indent="-939800" defTabSz="914400">
              <a:spcBef>
                <a:spcPts val="1200"/>
              </a:spcBef>
              <a:buSzPct val="100000"/>
              <a:buChar char="»"/>
              <a:defRPr sz="7400">
                <a:solidFill>
                  <a:srgbClr val="3EA7BC"/>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pic>
        <p:nvPicPr>
          <p:cNvPr id="171"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172" name="Shape 172"/>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79" name="Shape 179"/>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180" name="Shape 18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181"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182" name="Shape 18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183" name="Shape 183"/>
          <p:cNvSpPr/>
          <p:nvPr>
            <p:ph type="title"/>
          </p:nvPr>
        </p:nvSpPr>
        <p:spPr>
          <a:xfrm>
            <a:off x="977901" y="867834"/>
            <a:ext cx="22428201" cy="2332566"/>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184" name="Shape 184"/>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nd Subtitle only">
    <p:spTree>
      <p:nvGrpSpPr>
        <p:cNvPr id="1" name=""/>
        <p:cNvGrpSpPr/>
        <p:nvPr/>
      </p:nvGrpSpPr>
      <p:grpSpPr>
        <a:xfrm>
          <a:off x="0" y="0"/>
          <a:ext cx="0" cy="0"/>
          <a:chOff x="0" y="0"/>
          <a:chExt cx="0" cy="0"/>
        </a:xfrm>
      </p:grpSpPr>
      <p:sp>
        <p:nvSpPr>
          <p:cNvPr id="191" name="Shape 191"/>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192" name="Shape 19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193"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194" name="Shape 19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195" name="Shape 195"/>
          <p:cNvSpPr/>
          <p:nvPr>
            <p:ph type="body" sz="quarter" idx="1"/>
          </p:nvPr>
        </p:nvSpPr>
        <p:spPr>
          <a:xfrm>
            <a:off x="977901" y="2095501"/>
            <a:ext cx="22428201" cy="923251"/>
          </a:xfrm>
          <a:prstGeom prst="rect">
            <a:avLst/>
          </a:prstGeom>
        </p:spPr>
        <p:txBody>
          <a:bodyPr lIns="0" tIns="0" rIns="0" bIns="0" anchor="t">
            <a:noAutofit/>
          </a:bodyPr>
          <a:lstStyle>
            <a:lvl1pPr marL="0" indent="0" defTabSz="914400">
              <a:spcBef>
                <a:spcPts val="0"/>
              </a:spcBef>
              <a:buSzTx/>
              <a:buNone/>
              <a:defRPr>
                <a:solidFill>
                  <a:srgbClr val="4D4D4D"/>
                </a:solidFill>
                <a:latin typeface="Arial"/>
                <a:ea typeface="Arial"/>
                <a:cs typeface="Arial"/>
                <a:sym typeface="Arial"/>
              </a:defRPr>
            </a:lvl1pPr>
            <a:lvl2pPr marL="0" indent="457200" defTabSz="914400">
              <a:spcBef>
                <a:spcPts val="0"/>
              </a:spcBef>
              <a:buSzTx/>
              <a:buNone/>
              <a:defRPr>
                <a:solidFill>
                  <a:srgbClr val="4D4D4D"/>
                </a:solidFill>
                <a:latin typeface="Arial"/>
                <a:ea typeface="Arial"/>
                <a:cs typeface="Arial"/>
                <a:sym typeface="Arial"/>
              </a:defRPr>
            </a:lvl2pPr>
            <a:lvl3pPr marL="0" indent="914400" defTabSz="914400">
              <a:spcBef>
                <a:spcPts val="0"/>
              </a:spcBef>
              <a:buSzTx/>
              <a:buNone/>
              <a:defRPr>
                <a:solidFill>
                  <a:srgbClr val="4D4D4D"/>
                </a:solidFill>
                <a:latin typeface="Arial"/>
                <a:ea typeface="Arial"/>
                <a:cs typeface="Arial"/>
                <a:sym typeface="Arial"/>
              </a:defRPr>
            </a:lvl3pPr>
            <a:lvl4pPr marL="0" indent="1371600" defTabSz="914400">
              <a:spcBef>
                <a:spcPts val="0"/>
              </a:spcBef>
              <a:buSzTx/>
              <a:buNone/>
              <a:defRPr>
                <a:solidFill>
                  <a:srgbClr val="4D4D4D"/>
                </a:solidFill>
                <a:latin typeface="Arial"/>
                <a:ea typeface="Arial"/>
                <a:cs typeface="Arial"/>
                <a:sym typeface="Arial"/>
              </a:defRPr>
            </a:lvl4pPr>
            <a:lvl5pPr marL="0" indent="1828800" defTabSz="914400">
              <a:spcBef>
                <a:spcPts val="0"/>
              </a:spcBef>
              <a:buSzTx/>
              <a:buNone/>
              <a:defRPr>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96" name="Shape 196"/>
          <p:cNvSpPr/>
          <p:nvPr>
            <p:ph type="title"/>
          </p:nvPr>
        </p:nvSpPr>
        <p:spPr>
          <a:xfrm>
            <a:off x="977901" y="867834"/>
            <a:ext cx="22428201" cy="1227668"/>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197" name="Shape 197"/>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Footer bar only">
    <p:spTree>
      <p:nvGrpSpPr>
        <p:cNvPr id="1" name=""/>
        <p:cNvGrpSpPr/>
        <p:nvPr/>
      </p:nvGrpSpPr>
      <p:grpSpPr>
        <a:xfrm>
          <a:off x="0" y="0"/>
          <a:ext cx="0" cy="0"/>
          <a:chOff x="0" y="0"/>
          <a:chExt cx="0" cy="0"/>
        </a:xfrm>
      </p:grpSpPr>
      <p:sp>
        <p:nvSpPr>
          <p:cNvPr id="204" name="Shape 204"/>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205" name="Shape 20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206"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207" name="Shape 20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208" name="Shape 208"/>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21" name="Shape 21"/>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2" name="Shape 22"/>
          <p:cNvSpPr/>
          <p:nvPr>
            <p:ph type="title"/>
          </p:nvPr>
        </p:nvSpPr>
        <p:spPr>
          <a:xfrm>
            <a:off x="635000" y="9448800"/>
            <a:ext cx="23114000" cy="2006600"/>
          </a:xfrm>
          <a:prstGeom prst="rect">
            <a:avLst/>
          </a:prstGeom>
        </p:spPr>
        <p:txBody>
          <a:bodyPr anchor="b"/>
          <a:lstStyle/>
          <a:p>
            <a:pPr/>
            <a:r>
              <a:t>Title Text</a:t>
            </a:r>
          </a:p>
        </p:txBody>
      </p:sp>
      <p:sp>
        <p:nvSpPr>
          <p:cNvPr id="23" name="Shape 23"/>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4" name="Shape 2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Title Only, no circles">
    <p:spTree>
      <p:nvGrpSpPr>
        <p:cNvPr id="1" name=""/>
        <p:cNvGrpSpPr/>
        <p:nvPr/>
      </p:nvGrpSpPr>
      <p:grpSpPr>
        <a:xfrm>
          <a:off x="0" y="0"/>
          <a:ext cx="0" cy="0"/>
          <a:chOff x="0" y="0"/>
          <a:chExt cx="0" cy="0"/>
        </a:xfrm>
      </p:grpSpPr>
      <p:sp>
        <p:nvSpPr>
          <p:cNvPr id="215" name="Shape 215"/>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216" name="Shape 216"/>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217"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218" name="Shape 218"/>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219" name="Shape 219"/>
          <p:cNvSpPr/>
          <p:nvPr>
            <p:ph type="title"/>
          </p:nvPr>
        </p:nvSpPr>
        <p:spPr>
          <a:xfrm>
            <a:off x="977901" y="867834"/>
            <a:ext cx="22428201" cy="2332566"/>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220" name="Shape 220"/>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Two Columns">
    <p:spTree>
      <p:nvGrpSpPr>
        <p:cNvPr id="1" name=""/>
        <p:cNvGrpSpPr/>
        <p:nvPr/>
      </p:nvGrpSpPr>
      <p:grpSpPr>
        <a:xfrm>
          <a:off x="0" y="0"/>
          <a:ext cx="0" cy="0"/>
          <a:chOff x="0" y="0"/>
          <a:chExt cx="0" cy="0"/>
        </a:xfrm>
      </p:grpSpPr>
      <p:sp>
        <p:nvSpPr>
          <p:cNvPr id="227" name="Shape 227"/>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228" name="Shape 22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229"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230" name="Shape 230"/>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231" name="Shape 231"/>
          <p:cNvSpPr/>
          <p:nvPr>
            <p:ph type="title"/>
          </p:nvPr>
        </p:nvSpPr>
        <p:spPr>
          <a:xfrm>
            <a:off x="977901" y="867834"/>
            <a:ext cx="22428201" cy="1998134"/>
          </a:xfrm>
          <a:prstGeom prst="rect">
            <a:avLst/>
          </a:prstGeom>
        </p:spPr>
        <p:txBody>
          <a:bodyPr lIns="0" tIns="0" rIns="0" bIns="0" anchor="t">
            <a:noAutofit/>
          </a:bodyPr>
          <a:lstStyle>
            <a:lvl1pPr algn="l" defTabSz="914400">
              <a:lnSpc>
                <a:spcPct val="90000"/>
              </a:lnSpc>
              <a:defRPr sz="8400">
                <a:solidFill>
                  <a:srgbClr val="1C7B70"/>
                </a:solidFill>
                <a:latin typeface="Arial"/>
                <a:ea typeface="Arial"/>
                <a:cs typeface="Arial"/>
                <a:sym typeface="Arial"/>
              </a:defRPr>
            </a:lvl1pPr>
          </a:lstStyle>
          <a:p>
            <a:pPr/>
            <a:r>
              <a:t>Title Text</a:t>
            </a:r>
          </a:p>
        </p:txBody>
      </p:sp>
      <p:sp>
        <p:nvSpPr>
          <p:cNvPr id="232" name="Shape 232"/>
          <p:cNvSpPr/>
          <p:nvPr>
            <p:ph type="body" sz="half" idx="1"/>
          </p:nvPr>
        </p:nvSpPr>
        <p:spPr>
          <a:xfrm>
            <a:off x="977903" y="2865967"/>
            <a:ext cx="10753242" cy="10850034"/>
          </a:xfrm>
          <a:prstGeom prst="rect">
            <a:avLst/>
          </a:prstGeom>
        </p:spPr>
        <p:txBody>
          <a:bodyPr lIns="0" tIns="0" rIns="0" bIns="0" anchor="t">
            <a:noAutofit/>
          </a:bodyPr>
          <a:lstStyle>
            <a:lvl1pPr marL="609600" indent="-609600" defTabSz="914400">
              <a:spcBef>
                <a:spcPts val="1200"/>
              </a:spcBef>
              <a:buClr>
                <a:srgbClr val="AEBF2F"/>
              </a:buClr>
              <a:buSzPct val="100000"/>
              <a:buFont typeface="Wingdings"/>
              <a:defRPr sz="6400">
                <a:solidFill>
                  <a:srgbClr val="4D4D4D"/>
                </a:solidFill>
                <a:latin typeface="Arial"/>
                <a:ea typeface="Arial"/>
                <a:cs typeface="Arial"/>
                <a:sym typeface="Arial"/>
              </a:defRPr>
            </a:lvl1pPr>
            <a:lvl2pPr marL="1371600" indent="-914400" defTabSz="914400">
              <a:spcBef>
                <a:spcPts val="1200"/>
              </a:spcBef>
              <a:buClr>
                <a:srgbClr val="AEBF2F"/>
              </a:buClr>
              <a:buSzPct val="100000"/>
              <a:buFont typeface="Wingdings"/>
              <a:buChar char="–"/>
              <a:defRPr sz="6400">
                <a:solidFill>
                  <a:srgbClr val="4D4D4D"/>
                </a:solidFill>
                <a:latin typeface="Arial"/>
                <a:ea typeface="Arial"/>
                <a:cs typeface="Arial"/>
                <a:sym typeface="Arial"/>
              </a:defRPr>
            </a:lvl2pPr>
            <a:lvl3pPr marL="1828800" indent="-914400" defTabSz="914400">
              <a:spcBef>
                <a:spcPts val="1200"/>
              </a:spcBef>
              <a:buClr>
                <a:srgbClr val="AEBF2F"/>
              </a:buClr>
              <a:buSzPct val="100000"/>
              <a:buFont typeface="Wingdings"/>
              <a:buChar char="▪"/>
              <a:defRPr sz="6400">
                <a:solidFill>
                  <a:srgbClr val="4D4D4D"/>
                </a:solidFill>
                <a:latin typeface="Arial"/>
                <a:ea typeface="Arial"/>
                <a:cs typeface="Arial"/>
                <a:sym typeface="Arial"/>
              </a:defRPr>
            </a:lvl3pPr>
            <a:lvl4pPr marL="2904069" indent="-1532469" defTabSz="914400">
              <a:spcBef>
                <a:spcPts val="1200"/>
              </a:spcBef>
              <a:buClr>
                <a:srgbClr val="AEBF2F"/>
              </a:buClr>
              <a:buSzPct val="100000"/>
              <a:buFont typeface="Wingdings"/>
              <a:buChar char="—"/>
              <a:defRPr sz="6400">
                <a:solidFill>
                  <a:srgbClr val="4D4D4D"/>
                </a:solidFill>
                <a:latin typeface="Arial"/>
                <a:ea typeface="Arial"/>
                <a:cs typeface="Arial"/>
                <a:sym typeface="Arial"/>
              </a:defRPr>
            </a:lvl4pPr>
            <a:lvl5pPr marL="3158836" indent="-1330036" defTabSz="914400">
              <a:spcBef>
                <a:spcPts val="1200"/>
              </a:spcBef>
              <a:buClr>
                <a:srgbClr val="AEBF2F"/>
              </a:buClr>
              <a:buSzPct val="100000"/>
              <a:buFont typeface="Wingdings"/>
              <a:buChar char="»"/>
              <a:defRPr sz="6400">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33" name="Shape 233"/>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no circles">
    <p:spTree>
      <p:nvGrpSpPr>
        <p:cNvPr id="1" name=""/>
        <p:cNvGrpSpPr/>
        <p:nvPr/>
      </p:nvGrpSpPr>
      <p:grpSpPr>
        <a:xfrm>
          <a:off x="0" y="0"/>
          <a:ext cx="0" cy="0"/>
          <a:chOff x="0" y="0"/>
          <a:chExt cx="0" cy="0"/>
        </a:xfrm>
      </p:grpSpPr>
      <p:sp>
        <p:nvSpPr>
          <p:cNvPr id="240" name="Shape 240"/>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241" name="Shape 241"/>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242"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243" name="Shape 24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244" name="Shape 244"/>
          <p:cNvSpPr/>
          <p:nvPr>
            <p:ph type="title"/>
          </p:nvPr>
        </p:nvSpPr>
        <p:spPr>
          <a:xfrm>
            <a:off x="977901" y="867834"/>
            <a:ext cx="22428201" cy="1998134"/>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245" name="Shape 245"/>
          <p:cNvSpPr/>
          <p:nvPr>
            <p:ph type="body" idx="1"/>
          </p:nvPr>
        </p:nvSpPr>
        <p:spPr>
          <a:xfrm>
            <a:off x="977903" y="2865967"/>
            <a:ext cx="22428201" cy="10850034"/>
          </a:xfrm>
          <a:prstGeom prst="rect">
            <a:avLst/>
          </a:prstGeom>
        </p:spPr>
        <p:txBody>
          <a:bodyPr lIns="0" tIns="0" rIns="0" bIns="0" anchor="t">
            <a:noAutofit/>
          </a:bodyPr>
          <a:lstStyle>
            <a:lvl1pPr marL="609600" indent="-609600" defTabSz="914400">
              <a:spcBef>
                <a:spcPts val="1200"/>
              </a:spcBef>
              <a:buClr>
                <a:srgbClr val="ADC339"/>
              </a:buClr>
              <a:buSzPct val="100000"/>
              <a:buFont typeface="Wingdings"/>
              <a:defRPr sz="6400">
                <a:solidFill>
                  <a:srgbClr val="4D4D4D"/>
                </a:solidFill>
                <a:latin typeface="Arial"/>
                <a:ea typeface="Arial"/>
                <a:cs typeface="Arial"/>
                <a:sym typeface="Arial"/>
              </a:defRPr>
            </a:lvl1pPr>
            <a:lvl2pPr marL="13716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2pPr>
            <a:lvl3pPr marL="18288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3pPr>
            <a:lvl4pPr marL="2904069" indent="-1532469"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4pPr>
            <a:lvl5pPr marL="3158836" indent="-1330036"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46" name="Shape 246"/>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1_Title with Subtitle and Content">
    <p:spTree>
      <p:nvGrpSpPr>
        <p:cNvPr id="1" name=""/>
        <p:cNvGrpSpPr/>
        <p:nvPr/>
      </p:nvGrpSpPr>
      <p:grpSpPr>
        <a:xfrm>
          <a:off x="0" y="0"/>
          <a:ext cx="0" cy="0"/>
          <a:chOff x="0" y="0"/>
          <a:chExt cx="0" cy="0"/>
        </a:xfrm>
      </p:grpSpPr>
      <p:sp>
        <p:nvSpPr>
          <p:cNvPr id="253" name="Shape 253"/>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254" name="Shape 25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255"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256" name="Shape 25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257" name="Shape 257"/>
          <p:cNvSpPr/>
          <p:nvPr>
            <p:ph type="body" sz="quarter" idx="1"/>
          </p:nvPr>
        </p:nvSpPr>
        <p:spPr>
          <a:xfrm>
            <a:off x="977901" y="2095501"/>
            <a:ext cx="22428201" cy="923251"/>
          </a:xfrm>
          <a:prstGeom prst="rect">
            <a:avLst/>
          </a:prstGeom>
        </p:spPr>
        <p:txBody>
          <a:bodyPr lIns="0" tIns="0" rIns="0" bIns="0" anchor="t">
            <a:noAutofit/>
          </a:bodyPr>
          <a:lstStyle>
            <a:lvl1pPr marL="0" indent="0" defTabSz="914400">
              <a:spcBef>
                <a:spcPts val="0"/>
              </a:spcBef>
              <a:buSzTx/>
              <a:buNone/>
              <a:defRPr>
                <a:solidFill>
                  <a:srgbClr val="4D4D4D"/>
                </a:solidFill>
                <a:latin typeface="Arial"/>
                <a:ea typeface="Arial"/>
                <a:cs typeface="Arial"/>
                <a:sym typeface="Arial"/>
              </a:defRPr>
            </a:lvl1pPr>
            <a:lvl2pPr marL="0" indent="457200" defTabSz="914400">
              <a:spcBef>
                <a:spcPts val="0"/>
              </a:spcBef>
              <a:buSzTx/>
              <a:buNone/>
              <a:defRPr>
                <a:solidFill>
                  <a:srgbClr val="4D4D4D"/>
                </a:solidFill>
                <a:latin typeface="Arial"/>
                <a:ea typeface="Arial"/>
                <a:cs typeface="Arial"/>
                <a:sym typeface="Arial"/>
              </a:defRPr>
            </a:lvl2pPr>
            <a:lvl3pPr marL="0" indent="914400" defTabSz="914400">
              <a:spcBef>
                <a:spcPts val="0"/>
              </a:spcBef>
              <a:buSzTx/>
              <a:buNone/>
              <a:defRPr>
                <a:solidFill>
                  <a:srgbClr val="4D4D4D"/>
                </a:solidFill>
                <a:latin typeface="Arial"/>
                <a:ea typeface="Arial"/>
                <a:cs typeface="Arial"/>
                <a:sym typeface="Arial"/>
              </a:defRPr>
            </a:lvl3pPr>
            <a:lvl4pPr marL="0" indent="1371600" defTabSz="914400">
              <a:spcBef>
                <a:spcPts val="0"/>
              </a:spcBef>
              <a:buSzTx/>
              <a:buNone/>
              <a:defRPr>
                <a:solidFill>
                  <a:srgbClr val="4D4D4D"/>
                </a:solidFill>
                <a:latin typeface="Arial"/>
                <a:ea typeface="Arial"/>
                <a:cs typeface="Arial"/>
                <a:sym typeface="Arial"/>
              </a:defRPr>
            </a:lvl4pPr>
            <a:lvl5pPr marL="0" indent="1828800" defTabSz="914400">
              <a:spcBef>
                <a:spcPts val="0"/>
              </a:spcBef>
              <a:buSzTx/>
              <a:buNone/>
              <a:defRPr>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58" name="Shape 258"/>
          <p:cNvSpPr/>
          <p:nvPr>
            <p:ph type="title"/>
          </p:nvPr>
        </p:nvSpPr>
        <p:spPr>
          <a:xfrm>
            <a:off x="977901" y="867834"/>
            <a:ext cx="22428201" cy="1227668"/>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259" name="Shape 259"/>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1_Divider 1">
    <p:spTree>
      <p:nvGrpSpPr>
        <p:cNvPr id="1" name=""/>
        <p:cNvGrpSpPr/>
        <p:nvPr/>
      </p:nvGrpSpPr>
      <p:grpSpPr>
        <a:xfrm>
          <a:off x="0" y="0"/>
          <a:ext cx="0" cy="0"/>
          <a:chOff x="0" y="0"/>
          <a:chExt cx="0" cy="0"/>
        </a:xfrm>
      </p:grpSpPr>
      <p:sp>
        <p:nvSpPr>
          <p:cNvPr id="266" name="Shape 26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267" name="Shape 26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268"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269" name="Shape 26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270" name="Shape 270"/>
          <p:cNvSpPr/>
          <p:nvPr/>
        </p:nvSpPr>
        <p:spPr>
          <a:xfrm>
            <a:off x="-1" y="2"/>
            <a:ext cx="24384001" cy="5782671"/>
          </a:xfrm>
          <a:prstGeom prst="rect">
            <a:avLst/>
          </a:prstGeom>
          <a:gradFill>
            <a:gsLst>
              <a:gs pos="0">
                <a:srgbClr val="FFFFFF"/>
              </a:gs>
              <a:gs pos="100000">
                <a:srgbClr val="BFBFBF">
                  <a:alpha val="61000"/>
                </a:srgbClr>
              </a:gs>
            </a:gsLst>
            <a:lin ang="16200000"/>
          </a:gradFill>
          <a:ln w="12700">
            <a:miter lim="400000"/>
          </a:ln>
        </p:spPr>
        <p:txBody>
          <a:bodyPr lIns="121919" tIns="121919" rIns="121919" bIns="121919" anchor="ctr"/>
          <a:lstStyle/>
          <a:p>
            <a:pPr defTabSz="914400">
              <a:defRPr sz="4800">
                <a:solidFill>
                  <a:srgbClr val="4D4D4D"/>
                </a:solidFill>
                <a:latin typeface="Arial"/>
                <a:ea typeface="Arial"/>
                <a:cs typeface="Arial"/>
                <a:sym typeface="Arial"/>
              </a:defRPr>
            </a:pPr>
          </a:p>
        </p:txBody>
      </p:sp>
      <p:sp>
        <p:nvSpPr>
          <p:cNvPr id="271" name="Shape 271"/>
          <p:cNvSpPr/>
          <p:nvPr>
            <p:ph type="title"/>
          </p:nvPr>
        </p:nvSpPr>
        <p:spPr>
          <a:xfrm>
            <a:off x="7277098" y="-1"/>
            <a:ext cx="16129004" cy="5935135"/>
          </a:xfrm>
          <a:prstGeom prst="rect">
            <a:avLst/>
          </a:prstGeom>
        </p:spPr>
        <p:txBody>
          <a:bodyPr lIns="0" tIns="0" rIns="0" bIns="0" anchor="b">
            <a:noAutofit/>
          </a:bodyPr>
          <a:lstStyle>
            <a:lvl1pPr algn="l" defTabSz="914400">
              <a:lnSpc>
                <a:spcPct val="90000"/>
              </a:lnSpc>
              <a:defRPr sz="11600">
                <a:latin typeface="Arial"/>
                <a:ea typeface="Arial"/>
                <a:cs typeface="Arial"/>
                <a:sym typeface="Arial"/>
              </a:defRPr>
            </a:lvl1pPr>
          </a:lstStyle>
          <a:p>
            <a:pPr/>
            <a:r>
              <a:t>Title Text</a:t>
            </a:r>
          </a:p>
        </p:txBody>
      </p:sp>
      <p:sp>
        <p:nvSpPr>
          <p:cNvPr id="272" name="Shape 272"/>
          <p:cNvSpPr/>
          <p:nvPr>
            <p:ph type="body" sz="half" idx="1"/>
          </p:nvPr>
        </p:nvSpPr>
        <p:spPr>
          <a:xfrm>
            <a:off x="7277106" y="6548968"/>
            <a:ext cx="16129001" cy="7167032"/>
          </a:xfrm>
          <a:prstGeom prst="rect">
            <a:avLst/>
          </a:prstGeom>
        </p:spPr>
        <p:txBody>
          <a:bodyPr lIns="0" tIns="0" rIns="0" bIns="0" anchor="t">
            <a:noAutofit/>
          </a:bodyPr>
          <a:lstStyle>
            <a:lvl1pPr marL="0" indent="0" defTabSz="914400">
              <a:spcBef>
                <a:spcPts val="600"/>
              </a:spcBef>
              <a:buSzTx/>
              <a:buNone/>
              <a:defRPr sz="7400">
                <a:solidFill>
                  <a:srgbClr val="00685D"/>
                </a:solidFill>
                <a:latin typeface="Arial"/>
                <a:ea typeface="Arial"/>
                <a:cs typeface="Arial"/>
                <a:sym typeface="Arial"/>
              </a:defRPr>
            </a:lvl1pPr>
            <a:lvl2pPr marL="0" indent="457200" defTabSz="914400">
              <a:spcBef>
                <a:spcPts val="600"/>
              </a:spcBef>
              <a:buSzTx/>
              <a:buNone/>
              <a:defRPr sz="7400">
                <a:solidFill>
                  <a:srgbClr val="00685D"/>
                </a:solidFill>
                <a:latin typeface="Arial"/>
                <a:ea typeface="Arial"/>
                <a:cs typeface="Arial"/>
                <a:sym typeface="Arial"/>
              </a:defRPr>
            </a:lvl2pPr>
            <a:lvl3pPr marL="0" indent="914400" defTabSz="914400">
              <a:spcBef>
                <a:spcPts val="600"/>
              </a:spcBef>
              <a:buSzTx/>
              <a:buNone/>
              <a:defRPr sz="7400">
                <a:solidFill>
                  <a:srgbClr val="00685D"/>
                </a:solidFill>
                <a:latin typeface="Arial"/>
                <a:ea typeface="Arial"/>
                <a:cs typeface="Arial"/>
                <a:sym typeface="Arial"/>
              </a:defRPr>
            </a:lvl3pPr>
            <a:lvl4pPr marL="0" indent="1371600" defTabSz="914400">
              <a:spcBef>
                <a:spcPts val="600"/>
              </a:spcBef>
              <a:buSzTx/>
              <a:buNone/>
              <a:defRPr sz="7400">
                <a:solidFill>
                  <a:srgbClr val="00685D"/>
                </a:solidFill>
                <a:latin typeface="Arial"/>
                <a:ea typeface="Arial"/>
                <a:cs typeface="Arial"/>
                <a:sym typeface="Arial"/>
              </a:defRPr>
            </a:lvl4pPr>
            <a:lvl5pPr marL="0" indent="1828800" defTabSz="914400">
              <a:spcBef>
                <a:spcPts val="600"/>
              </a:spcBef>
              <a:buSzTx/>
              <a:buNone/>
              <a:defRPr sz="7400">
                <a:solidFill>
                  <a:srgbClr val="00685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73" name="Shape 273"/>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80" name="Shape 280"/>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281" name="Shape 281"/>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282"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283" name="Shape 28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2014 Pivotal. All rights reserved.</a:t>
            </a:r>
          </a:p>
        </p:txBody>
      </p:sp>
      <p:sp>
        <p:nvSpPr>
          <p:cNvPr id="284" name="Shape 284"/>
          <p:cNvSpPr/>
          <p:nvPr>
            <p:ph type="body" idx="1"/>
          </p:nvPr>
        </p:nvSpPr>
        <p:spPr>
          <a:xfrm>
            <a:off x="1219199" y="3200402"/>
            <a:ext cx="21945601" cy="10515599"/>
          </a:xfrm>
          <a:prstGeom prst="rect">
            <a:avLst/>
          </a:prstGeom>
        </p:spPr>
        <p:txBody>
          <a:bodyPr lIns="121919" tIns="121919" rIns="121919" bIns="121919" anchor="t">
            <a:noAutofit/>
          </a:bodyPr>
          <a:lstStyle>
            <a:lvl1pPr marL="609600" indent="-609600" defTabSz="914400">
              <a:spcBef>
                <a:spcPts val="500"/>
              </a:spcBef>
              <a:buClr>
                <a:srgbClr val="0096D6"/>
              </a:buClr>
              <a:buSzPct val="100000"/>
              <a:buFont typeface="Wingdings"/>
              <a:buChar char="▪"/>
              <a:defRPr sz="6400">
                <a:solidFill>
                  <a:srgbClr val="00685D"/>
                </a:solidFill>
                <a:latin typeface="MetaNormalLF-Roman"/>
                <a:ea typeface="MetaNormalLF-Roman"/>
                <a:cs typeface="MetaNormalLF-Roman"/>
                <a:sym typeface="MetaNormalLF-Roman"/>
              </a:defRPr>
            </a:lvl1pPr>
            <a:lvl2pPr marL="1288472" indent="-831272" defTabSz="914400">
              <a:spcBef>
                <a:spcPts val="500"/>
              </a:spcBef>
              <a:buClr>
                <a:srgbClr val="0096D6"/>
              </a:buClr>
              <a:buSzPct val="100000"/>
              <a:buFont typeface="Wingdings"/>
              <a:defRPr sz="6400">
                <a:solidFill>
                  <a:srgbClr val="00685D"/>
                </a:solidFill>
                <a:latin typeface="MetaNormalLF-Roman"/>
                <a:ea typeface="MetaNormalLF-Roman"/>
                <a:cs typeface="MetaNormalLF-Roman"/>
                <a:sym typeface="MetaNormalLF-Roman"/>
              </a:defRPr>
            </a:lvl2pPr>
            <a:lvl3pPr marL="1645920" indent="-731520" defTabSz="914400">
              <a:spcBef>
                <a:spcPts val="500"/>
              </a:spcBef>
              <a:buClr>
                <a:srgbClr val="0096D6"/>
              </a:buClr>
              <a:buSzPct val="100000"/>
              <a:buFont typeface="Wingdings"/>
              <a:defRPr sz="6400">
                <a:solidFill>
                  <a:srgbClr val="00685D"/>
                </a:solidFill>
                <a:latin typeface="MetaNormalLF-Roman"/>
                <a:ea typeface="MetaNormalLF-Roman"/>
                <a:cs typeface="MetaNormalLF-Roman"/>
                <a:sym typeface="MetaNormalLF-Roman"/>
              </a:defRPr>
            </a:lvl3pPr>
            <a:lvl4pPr marL="2184400" indent="-812800" defTabSz="914400">
              <a:spcBef>
                <a:spcPts val="500"/>
              </a:spcBef>
              <a:buClr>
                <a:srgbClr val="0096D6"/>
              </a:buClr>
              <a:buSzPct val="100000"/>
              <a:buFont typeface="Wingdings"/>
              <a:defRPr sz="6400">
                <a:solidFill>
                  <a:srgbClr val="00685D"/>
                </a:solidFill>
                <a:latin typeface="MetaNormalLF-Roman"/>
                <a:ea typeface="MetaNormalLF-Roman"/>
                <a:cs typeface="MetaNormalLF-Roman"/>
                <a:sym typeface="MetaNormalLF-Roman"/>
              </a:defRPr>
            </a:lvl4pPr>
            <a:lvl5pPr marL="2743200" indent="-914400" defTabSz="914400">
              <a:spcBef>
                <a:spcPts val="500"/>
              </a:spcBef>
              <a:buClr>
                <a:srgbClr val="0096D6"/>
              </a:buClr>
              <a:buSzPct val="100000"/>
              <a:buFont typeface="Wingdings"/>
              <a:defRPr sz="6400">
                <a:solidFill>
                  <a:srgbClr val="00685D"/>
                </a:solidFill>
                <a:latin typeface="MetaNormalLF-Roman"/>
                <a:ea typeface="MetaNormalLF-Roman"/>
                <a:cs typeface="MetaNormalLF-Roman"/>
                <a:sym typeface="MetaNormalLF-Roman"/>
              </a:defRPr>
            </a:lvl5pPr>
          </a:lstStyle>
          <a:p>
            <a:pPr/>
            <a:r>
              <a:t>Body Level One</a:t>
            </a:r>
          </a:p>
          <a:p>
            <a:pPr lvl="1"/>
            <a:r>
              <a:t>Body Level Two</a:t>
            </a:r>
          </a:p>
          <a:p>
            <a:pPr lvl="2"/>
            <a:r>
              <a:t>Body Level Three</a:t>
            </a:r>
          </a:p>
          <a:p>
            <a:pPr lvl="3"/>
            <a:r>
              <a:t>Body Level Four</a:t>
            </a:r>
          </a:p>
          <a:p>
            <a:pPr lvl="4"/>
            <a:r>
              <a:t>Body Level Five</a:t>
            </a:r>
          </a:p>
        </p:txBody>
      </p:sp>
      <p:sp>
        <p:nvSpPr>
          <p:cNvPr id="285" name="Shape 285"/>
          <p:cNvSpPr/>
          <p:nvPr>
            <p:ph type="title"/>
          </p:nvPr>
        </p:nvSpPr>
        <p:spPr>
          <a:xfrm>
            <a:off x="1219199" y="-1"/>
            <a:ext cx="21945601" cy="2573836"/>
          </a:xfrm>
          <a:prstGeom prst="rect">
            <a:avLst/>
          </a:prstGeom>
        </p:spPr>
        <p:txBody>
          <a:bodyPr lIns="121919" tIns="121919" rIns="121919" bIns="121919"/>
          <a:lstStyle>
            <a:lvl1pPr algn="l" defTabSz="914400">
              <a:defRPr sz="8400">
                <a:solidFill>
                  <a:srgbClr val="2C95DD"/>
                </a:solidFill>
                <a:latin typeface="MetaNormalLF-Roman"/>
                <a:ea typeface="MetaNormalLF-Roman"/>
                <a:cs typeface="MetaNormalLF-Roman"/>
                <a:sym typeface="MetaNormalLF-Roman"/>
              </a:defRPr>
            </a:lvl1pPr>
          </a:lstStyle>
          <a:p>
            <a:pPr/>
            <a:r>
              <a:t>Title Text</a:t>
            </a:r>
          </a:p>
        </p:txBody>
      </p:sp>
      <p:sp>
        <p:nvSpPr>
          <p:cNvPr id="286" name="Shape 286"/>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Pivotal Title Slide">
    <p:bg>
      <p:bgPr>
        <a:solidFill>
          <a:srgbClr val="AEBF2F"/>
        </a:solidFill>
      </p:bgPr>
    </p:bg>
    <p:spTree>
      <p:nvGrpSpPr>
        <p:cNvPr id="1" name=""/>
        <p:cNvGrpSpPr/>
        <p:nvPr/>
      </p:nvGrpSpPr>
      <p:grpSpPr>
        <a:xfrm>
          <a:off x="0" y="0"/>
          <a:ext cx="0" cy="0"/>
          <a:chOff x="0" y="0"/>
          <a:chExt cx="0" cy="0"/>
        </a:xfrm>
      </p:grpSpPr>
      <p:sp>
        <p:nvSpPr>
          <p:cNvPr id="293" name="Shape 293"/>
          <p:cNvSpPr/>
          <p:nvPr/>
        </p:nvSpPr>
        <p:spPr>
          <a:xfrm>
            <a:off x="-1" y="-1"/>
            <a:ext cx="24384001" cy="13716001"/>
          </a:xfrm>
          <a:prstGeom prst="rect">
            <a:avLst/>
          </a:prstGeom>
          <a:solidFill>
            <a:srgbClr val="000000"/>
          </a:solidFill>
          <a:ln w="12700">
            <a:miter lim="400000"/>
          </a:ln>
        </p:spPr>
        <p:txBody>
          <a:bodyPr lIns="121919" tIns="121919" rIns="121919" bIns="121919" anchor="ctr"/>
          <a:lstStyle/>
          <a:p>
            <a:pPr defTabSz="914400">
              <a:defRPr sz="4800">
                <a:solidFill>
                  <a:srgbClr val="FFFFFF"/>
                </a:solidFill>
                <a:latin typeface="Arial"/>
                <a:ea typeface="Arial"/>
                <a:cs typeface="Arial"/>
                <a:sym typeface="Arial"/>
              </a:defRPr>
            </a:pPr>
          </a:p>
        </p:txBody>
      </p:sp>
      <p:pic>
        <p:nvPicPr>
          <p:cNvPr id="294" name="image3.png" descr="EMC-no-tag_white_RGB-150dpi.png"/>
          <p:cNvPicPr>
            <a:picLocks noChangeAspect="1"/>
          </p:cNvPicPr>
          <p:nvPr/>
        </p:nvPicPr>
        <p:blipFill>
          <a:blip r:embed="rId2">
            <a:alphaModFix amt="31000"/>
            <a:extLst/>
          </a:blip>
          <a:stretch>
            <a:fillRect/>
          </a:stretch>
        </p:blipFill>
        <p:spPr>
          <a:xfrm>
            <a:off x="5157626" y="3872869"/>
            <a:ext cx="13739975" cy="3633462"/>
          </a:xfrm>
          <a:prstGeom prst="rect">
            <a:avLst/>
          </a:prstGeom>
          <a:ln w="12700">
            <a:miter lim="400000"/>
          </a:ln>
        </p:spPr>
      </p:pic>
      <p:sp>
        <p:nvSpPr>
          <p:cNvPr id="295" name="Shape 295"/>
          <p:cNvSpPr/>
          <p:nvPr/>
        </p:nvSpPr>
        <p:spPr>
          <a:xfrm>
            <a:off x="4538133" y="7958666"/>
            <a:ext cx="15172268" cy="115705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defTabSz="914400">
              <a:defRPr sz="4800">
                <a:solidFill>
                  <a:srgbClr val="00685D"/>
                </a:solidFill>
                <a:latin typeface="Arial"/>
                <a:ea typeface="Arial"/>
                <a:cs typeface="Arial"/>
                <a:sym typeface="Arial"/>
              </a:defRPr>
            </a:pPr>
            <a:r>
              <a:rPr cap="all" sz="6400">
                <a:solidFill>
                  <a:srgbClr val="F16F3B"/>
                </a:solidFill>
              </a:rPr>
              <a:t>A new</a:t>
            </a:r>
            <a:r>
              <a:rPr cap="all" sz="6400">
                <a:solidFill>
                  <a:srgbClr val="E96C42"/>
                </a:solidFill>
              </a:rPr>
              <a:t> </a:t>
            </a:r>
            <a:r>
              <a:rPr cap="all" sz="6000">
                <a:solidFill>
                  <a:srgbClr val="AEBF2F"/>
                </a:solidFill>
              </a:rPr>
              <a:t>Platform</a:t>
            </a:r>
            <a:r>
              <a:rPr cap="all" sz="6400">
                <a:solidFill>
                  <a:srgbClr val="4D4D4D"/>
                </a:solidFill>
              </a:rPr>
              <a:t> </a:t>
            </a:r>
            <a:r>
              <a:rPr cap="all" sz="6400">
                <a:solidFill>
                  <a:srgbClr val="3EA7BC"/>
                </a:solidFill>
              </a:rPr>
              <a:t>for a new Era</a:t>
            </a:r>
          </a:p>
        </p:txBody>
      </p:sp>
      <p:sp>
        <p:nvSpPr>
          <p:cNvPr id="296" name="Shape 296"/>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303" name="Shape 303"/>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304" name="Shape 30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305"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306" name="Shape 30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 Copyright 2013 Pivotal. All rights reserved.</a:t>
            </a:r>
          </a:p>
        </p:txBody>
      </p:sp>
      <p:sp>
        <p:nvSpPr>
          <p:cNvPr id="307" name="Shape 307"/>
          <p:cNvSpPr/>
          <p:nvPr>
            <p:ph type="title"/>
          </p:nvPr>
        </p:nvSpPr>
        <p:spPr>
          <a:xfrm>
            <a:off x="977901" y="867834"/>
            <a:ext cx="22428201" cy="1998134"/>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308" name="Shape 308"/>
          <p:cNvSpPr/>
          <p:nvPr>
            <p:ph type="body" idx="1"/>
          </p:nvPr>
        </p:nvSpPr>
        <p:spPr>
          <a:xfrm>
            <a:off x="977903" y="2865967"/>
            <a:ext cx="22428201" cy="10850034"/>
          </a:xfrm>
          <a:prstGeom prst="rect">
            <a:avLst/>
          </a:prstGeom>
        </p:spPr>
        <p:txBody>
          <a:bodyPr lIns="0" tIns="0" rIns="0" bIns="0" anchor="t">
            <a:noAutofit/>
          </a:bodyPr>
          <a:lstStyle>
            <a:lvl1pPr marL="609600" indent="-609600" defTabSz="914400">
              <a:spcBef>
                <a:spcPts val="1200"/>
              </a:spcBef>
              <a:buClr>
                <a:srgbClr val="ADC339"/>
              </a:buClr>
              <a:buSzPct val="100000"/>
              <a:buFont typeface="Wingdings"/>
              <a:defRPr sz="6400">
                <a:solidFill>
                  <a:srgbClr val="4D4D4D"/>
                </a:solidFill>
                <a:latin typeface="Arial"/>
                <a:ea typeface="Arial"/>
                <a:cs typeface="Arial"/>
                <a:sym typeface="Arial"/>
              </a:defRPr>
            </a:lvl1pPr>
            <a:lvl2pPr marL="13716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2pPr>
            <a:lvl3pPr marL="18288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3pPr>
            <a:lvl4pPr marL="2904069" indent="-1532469"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4pPr>
            <a:lvl5pPr marL="3158836" indent="-1330036"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pic>
        <p:nvPicPr>
          <p:cNvPr id="309" name="image2.png" descr="color_rings.png"/>
          <p:cNvPicPr>
            <a:picLocks noChangeAspect="1"/>
          </p:cNvPicPr>
          <p:nvPr/>
        </p:nvPicPr>
        <p:blipFill>
          <a:blip r:embed="rId3">
            <a:extLst/>
          </a:blip>
          <a:srcRect l="52000" t="0" r="0" b="0"/>
          <a:stretch>
            <a:fillRect/>
          </a:stretch>
        </p:blipFill>
        <p:spPr>
          <a:xfrm rot="10800000">
            <a:off x="23977600" y="919533"/>
            <a:ext cx="406400" cy="4166489"/>
          </a:xfrm>
          <a:prstGeom prst="rect">
            <a:avLst/>
          </a:prstGeom>
          <a:ln w="12700">
            <a:miter lim="400000"/>
          </a:ln>
        </p:spPr>
      </p:pic>
      <p:sp>
        <p:nvSpPr>
          <p:cNvPr id="310" name="Shape 310"/>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p:spTree>
      <p:nvGrpSpPr>
        <p:cNvPr id="1" name=""/>
        <p:cNvGrpSpPr/>
        <p:nvPr/>
      </p:nvGrpSpPr>
      <p:grpSpPr>
        <a:xfrm>
          <a:off x="0" y="0"/>
          <a:ext cx="0" cy="0"/>
          <a:chOff x="0" y="0"/>
          <a:chExt cx="0" cy="0"/>
        </a:xfrm>
      </p:grpSpPr>
      <p:sp>
        <p:nvSpPr>
          <p:cNvPr id="317" name="Shape 317"/>
          <p:cNvSpPr/>
          <p:nvPr/>
        </p:nvSpPr>
        <p:spPr>
          <a:xfrm>
            <a:off x="-1" y="12344400"/>
            <a:ext cx="24384001" cy="1028699"/>
          </a:xfrm>
          <a:prstGeom prst="rect">
            <a:avLst/>
          </a:prstGeom>
          <a:solidFill>
            <a:srgbClr val="00786E"/>
          </a:solidFill>
          <a:ln w="12700">
            <a:miter lim="400000"/>
          </a:ln>
        </p:spPr>
        <p:txBody>
          <a:bodyPr lIns="121919" tIns="121919" rIns="121919" bIns="121919" anchor="ctr"/>
          <a:lstStyle/>
          <a:p>
            <a:pPr algn="l" defTabSz="914400">
              <a:defRPr sz="3600">
                <a:latin typeface="Arial"/>
                <a:ea typeface="Arial"/>
                <a:cs typeface="Arial"/>
                <a:sym typeface="Arial"/>
              </a:defRPr>
            </a:pPr>
          </a:p>
        </p:txBody>
      </p:sp>
      <p:sp>
        <p:nvSpPr>
          <p:cNvPr id="318" name="Shape 318"/>
          <p:cNvSpPr/>
          <p:nvPr/>
        </p:nvSpPr>
        <p:spPr>
          <a:xfrm>
            <a:off x="22809206" y="13390658"/>
            <a:ext cx="1422398" cy="518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3600">
                <a:latin typeface="Arial"/>
                <a:ea typeface="Arial"/>
                <a:cs typeface="Arial"/>
                <a:sym typeface="Arial"/>
              </a:defRPr>
            </a:lvl1pPr>
          </a:lstStyle>
          <a:p>
            <a:pPr/>
            <a:r>
              <a:t> </a:t>
            </a:r>
          </a:p>
        </p:txBody>
      </p:sp>
      <p:sp>
        <p:nvSpPr>
          <p:cNvPr id="319" name="Shape 319"/>
          <p:cNvSpPr/>
          <p:nvPr/>
        </p:nvSpPr>
        <p:spPr>
          <a:xfrm>
            <a:off x="21177956" y="12570578"/>
            <a:ext cx="2552698" cy="585212"/>
          </a:xfrm>
          <a:prstGeom prst="rect">
            <a:avLst/>
          </a:prstGeom>
          <a:blipFill>
            <a:blip r:embed="rId2"/>
            <a:stretch>
              <a:fillRect/>
            </a:stretch>
          </a:blipFill>
          <a:ln w="12700">
            <a:miter lim="400000"/>
          </a:ln>
        </p:spPr>
        <p:txBody>
          <a:bodyPr lIns="121919" tIns="121919" rIns="121919" bIns="121919"/>
          <a:lstStyle/>
          <a:p>
            <a:pPr algn="l" defTabSz="914400">
              <a:defRPr sz="3600">
                <a:latin typeface="Arial"/>
                <a:ea typeface="Arial"/>
                <a:cs typeface="Arial"/>
                <a:sym typeface="Arial"/>
              </a:defRPr>
            </a:pPr>
          </a:p>
        </p:txBody>
      </p:sp>
      <p:sp>
        <p:nvSpPr>
          <p:cNvPr id="320" name="Shape 320"/>
          <p:cNvSpPr/>
          <p:nvPr>
            <p:ph type="title"/>
          </p:nvPr>
        </p:nvSpPr>
        <p:spPr>
          <a:xfrm>
            <a:off x="977901" y="867834"/>
            <a:ext cx="22428201" cy="1998134"/>
          </a:xfrm>
          <a:prstGeom prst="rect">
            <a:avLst/>
          </a:prstGeom>
        </p:spPr>
        <p:txBody>
          <a:bodyPr lIns="0" tIns="0" rIns="0" bIns="0" anchor="t">
            <a:noAutofit/>
          </a:bodyPr>
          <a:lstStyle>
            <a:lvl1pPr algn="l" defTabSz="914400">
              <a:lnSpc>
                <a:spcPct val="90000"/>
              </a:lnSpc>
              <a:defRPr sz="8400">
                <a:latin typeface="Arial"/>
                <a:ea typeface="Arial"/>
                <a:cs typeface="Arial"/>
                <a:sym typeface="Arial"/>
              </a:defRPr>
            </a:lvl1pPr>
          </a:lstStyle>
          <a:p>
            <a:pPr/>
            <a:r>
              <a:t>Title Text</a:t>
            </a:r>
          </a:p>
        </p:txBody>
      </p:sp>
      <p:sp>
        <p:nvSpPr>
          <p:cNvPr id="321" name="Shape 321"/>
          <p:cNvSpPr/>
          <p:nvPr>
            <p:ph type="body" idx="1"/>
          </p:nvPr>
        </p:nvSpPr>
        <p:spPr>
          <a:xfrm>
            <a:off x="977903" y="2865967"/>
            <a:ext cx="22428201" cy="10850034"/>
          </a:xfrm>
          <a:prstGeom prst="rect">
            <a:avLst/>
          </a:prstGeom>
        </p:spPr>
        <p:txBody>
          <a:bodyPr lIns="0" tIns="0" rIns="0" bIns="0" anchor="t">
            <a:noAutofit/>
          </a:bodyPr>
          <a:lstStyle>
            <a:lvl1pPr marL="0" indent="0" defTabSz="914400">
              <a:spcBef>
                <a:spcPts val="1200"/>
              </a:spcBef>
              <a:buClr>
                <a:srgbClr val="33928A"/>
              </a:buClr>
              <a:buSzPct val="100000"/>
              <a:buFont typeface="Wingdings"/>
              <a:defRPr sz="6400">
                <a:solidFill>
                  <a:srgbClr val="4D4D4D"/>
                </a:solidFill>
                <a:latin typeface="Arial"/>
                <a:ea typeface="Arial"/>
                <a:cs typeface="Arial"/>
                <a:sym typeface="Arial"/>
              </a:defRPr>
            </a:lvl1pPr>
            <a:lvl2pPr marL="0" indent="0"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2pPr>
            <a:lvl3pPr marL="0" indent="0"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3pPr>
            <a:lvl4pPr marL="2904069" indent="-1532469"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4pPr>
            <a:lvl5pPr marL="0" indent="0"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322" name="Shape 322"/>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329" name="Shape 329"/>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330" name="Shape 33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331"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332" name="Shape 33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Pivotal Confidential–Internal Use Only</a:t>
            </a:r>
          </a:p>
        </p:txBody>
      </p:sp>
      <p:sp>
        <p:nvSpPr>
          <p:cNvPr id="333" name="Shape 333"/>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a:defRPr>
                <a:solidFill>
                  <a:srgbClr val="00685D"/>
                </a:solidFill>
              </a:defRPr>
            </a:pPr>
            <a:r>
              <a:rPr>
                <a:solidFill>
                  <a:srgbClr val="FFFFFF"/>
                </a:solidFill>
              </a:rPr>
              <a:t>Field Enablement Training</a:t>
            </a:r>
          </a:p>
        </p:txBody>
      </p:sp>
      <p:sp>
        <p:nvSpPr>
          <p:cNvPr id="334" name="Shape 334"/>
          <p:cNvSpPr/>
          <p:nvPr>
            <p:ph type="title"/>
          </p:nvPr>
        </p:nvSpPr>
        <p:spPr>
          <a:xfrm>
            <a:off x="977901" y="867834"/>
            <a:ext cx="22428201" cy="1998134"/>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335" name="Shape 335"/>
          <p:cNvSpPr/>
          <p:nvPr>
            <p:ph type="body" idx="1"/>
          </p:nvPr>
        </p:nvSpPr>
        <p:spPr>
          <a:xfrm>
            <a:off x="977903" y="2865967"/>
            <a:ext cx="22428201" cy="10850034"/>
          </a:xfrm>
          <a:prstGeom prst="rect">
            <a:avLst/>
          </a:prstGeom>
        </p:spPr>
        <p:txBody>
          <a:bodyPr lIns="0" tIns="0" rIns="0" bIns="0" anchor="t">
            <a:noAutofit/>
          </a:bodyPr>
          <a:lstStyle>
            <a:lvl1pPr marL="609600" indent="-609600" defTabSz="914400">
              <a:spcBef>
                <a:spcPts val="1200"/>
              </a:spcBef>
              <a:buClr>
                <a:srgbClr val="ADC339"/>
              </a:buClr>
              <a:buSzPct val="100000"/>
              <a:buFont typeface="Wingdings"/>
              <a:defRPr sz="6400">
                <a:solidFill>
                  <a:srgbClr val="4D4D4D"/>
                </a:solidFill>
                <a:latin typeface="Arial"/>
                <a:ea typeface="Arial"/>
                <a:cs typeface="Arial"/>
                <a:sym typeface="Arial"/>
              </a:defRPr>
            </a:lvl1pPr>
            <a:lvl2pPr marL="13716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2pPr>
            <a:lvl3pPr marL="18288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3pPr>
            <a:lvl4pPr marL="2904069" indent="-1532469"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4pPr>
            <a:lvl5pPr marL="3158836" indent="-1330036"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336" name="Shape 336"/>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1" name="Shape 31"/>
          <p:cNvSpPr/>
          <p:nvPr>
            <p:ph type="title"/>
          </p:nvPr>
        </p:nvSpPr>
        <p:spPr>
          <a:xfrm>
            <a:off x="1778000" y="4533900"/>
            <a:ext cx="20828000" cy="4648200"/>
          </a:xfrm>
          <a:prstGeom prst="rect">
            <a:avLst/>
          </a:prstGeom>
        </p:spPr>
        <p:txBody>
          <a:bodyPr/>
          <a:lstStyle/>
          <a:p>
            <a:pPr/>
            <a:r>
              <a:t>Title Text</a:t>
            </a:r>
          </a:p>
        </p:txBody>
      </p:sp>
      <p:sp>
        <p:nvSpPr>
          <p:cNvPr id="32" name="Shape 3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1_Title with Subtitle and Content">
    <p:spTree>
      <p:nvGrpSpPr>
        <p:cNvPr id="1" name=""/>
        <p:cNvGrpSpPr/>
        <p:nvPr/>
      </p:nvGrpSpPr>
      <p:grpSpPr>
        <a:xfrm>
          <a:off x="0" y="0"/>
          <a:ext cx="0" cy="0"/>
          <a:chOff x="0" y="0"/>
          <a:chExt cx="0" cy="0"/>
        </a:xfrm>
      </p:grpSpPr>
      <p:sp>
        <p:nvSpPr>
          <p:cNvPr id="343" name="Shape 343"/>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344" name="Shape 34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345"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346" name="Shape 34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Pivotal Confidential–Internal Use Only</a:t>
            </a:r>
          </a:p>
        </p:txBody>
      </p:sp>
      <p:sp>
        <p:nvSpPr>
          <p:cNvPr id="347" name="Shape 347"/>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a:defRPr>
                <a:solidFill>
                  <a:srgbClr val="00685D"/>
                </a:solidFill>
              </a:defRPr>
            </a:pPr>
            <a:r>
              <a:rPr>
                <a:solidFill>
                  <a:srgbClr val="FFFFFF"/>
                </a:solidFill>
              </a:rPr>
              <a:t>Field Enablement Training</a:t>
            </a:r>
          </a:p>
        </p:txBody>
      </p:sp>
      <p:sp>
        <p:nvSpPr>
          <p:cNvPr id="348" name="Shape 348"/>
          <p:cNvSpPr/>
          <p:nvPr>
            <p:ph type="body" sz="quarter" idx="1"/>
          </p:nvPr>
        </p:nvSpPr>
        <p:spPr>
          <a:xfrm>
            <a:off x="977901" y="2095501"/>
            <a:ext cx="22428201" cy="923251"/>
          </a:xfrm>
          <a:prstGeom prst="rect">
            <a:avLst/>
          </a:prstGeom>
        </p:spPr>
        <p:txBody>
          <a:bodyPr lIns="0" tIns="0" rIns="0" bIns="0" anchor="t">
            <a:noAutofit/>
          </a:bodyPr>
          <a:lstStyle>
            <a:lvl1pPr marL="0" indent="0" defTabSz="914400">
              <a:spcBef>
                <a:spcPts val="0"/>
              </a:spcBef>
              <a:buSzTx/>
              <a:buNone/>
              <a:defRPr>
                <a:solidFill>
                  <a:srgbClr val="4D4D4D"/>
                </a:solidFill>
                <a:latin typeface="Arial"/>
                <a:ea typeface="Arial"/>
                <a:cs typeface="Arial"/>
                <a:sym typeface="Arial"/>
              </a:defRPr>
            </a:lvl1pPr>
            <a:lvl2pPr marL="0" indent="457200" defTabSz="914400">
              <a:spcBef>
                <a:spcPts val="0"/>
              </a:spcBef>
              <a:buSzTx/>
              <a:buNone/>
              <a:defRPr>
                <a:solidFill>
                  <a:srgbClr val="4D4D4D"/>
                </a:solidFill>
                <a:latin typeface="Arial"/>
                <a:ea typeface="Arial"/>
                <a:cs typeface="Arial"/>
                <a:sym typeface="Arial"/>
              </a:defRPr>
            </a:lvl2pPr>
            <a:lvl3pPr marL="0" indent="914400" defTabSz="914400">
              <a:spcBef>
                <a:spcPts val="0"/>
              </a:spcBef>
              <a:buSzTx/>
              <a:buNone/>
              <a:defRPr>
                <a:solidFill>
                  <a:srgbClr val="4D4D4D"/>
                </a:solidFill>
                <a:latin typeface="Arial"/>
                <a:ea typeface="Arial"/>
                <a:cs typeface="Arial"/>
                <a:sym typeface="Arial"/>
              </a:defRPr>
            </a:lvl3pPr>
            <a:lvl4pPr marL="0" indent="1371600" defTabSz="914400">
              <a:spcBef>
                <a:spcPts val="0"/>
              </a:spcBef>
              <a:buSzTx/>
              <a:buNone/>
              <a:defRPr>
                <a:solidFill>
                  <a:srgbClr val="4D4D4D"/>
                </a:solidFill>
                <a:latin typeface="Arial"/>
                <a:ea typeface="Arial"/>
                <a:cs typeface="Arial"/>
                <a:sym typeface="Arial"/>
              </a:defRPr>
            </a:lvl4pPr>
            <a:lvl5pPr marL="0" indent="1828800" defTabSz="914400">
              <a:spcBef>
                <a:spcPts val="0"/>
              </a:spcBef>
              <a:buSzTx/>
              <a:buNone/>
              <a:defRPr>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349" name="Shape 349"/>
          <p:cNvSpPr/>
          <p:nvPr>
            <p:ph type="title"/>
          </p:nvPr>
        </p:nvSpPr>
        <p:spPr>
          <a:xfrm>
            <a:off x="977901" y="867834"/>
            <a:ext cx="22428201" cy="1227668"/>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350" name="Shape 350"/>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57" name="Shape 357"/>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358" name="Shape 35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359"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360" name="Shape 360"/>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Pivotal Confidential–Internal Use Only</a:t>
            </a:r>
          </a:p>
        </p:txBody>
      </p:sp>
      <p:sp>
        <p:nvSpPr>
          <p:cNvPr id="361" name="Shape 361"/>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a:defRPr>
                <a:solidFill>
                  <a:srgbClr val="00685D"/>
                </a:solidFill>
              </a:defRPr>
            </a:pPr>
            <a:r>
              <a:rPr>
                <a:solidFill>
                  <a:srgbClr val="FFFFFF"/>
                </a:solidFill>
              </a:rPr>
              <a:t>Field Enablement Training</a:t>
            </a:r>
          </a:p>
        </p:txBody>
      </p:sp>
      <p:sp>
        <p:nvSpPr>
          <p:cNvPr id="362" name="Shape 362"/>
          <p:cNvSpPr/>
          <p:nvPr>
            <p:ph type="title"/>
          </p:nvPr>
        </p:nvSpPr>
        <p:spPr>
          <a:xfrm>
            <a:off x="977901" y="867834"/>
            <a:ext cx="22428201" cy="2332566"/>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363" name="Shape 363"/>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70" name="Shape 370"/>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371" name="Shape 371"/>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372"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373" name="Shape 37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Pivotal Confidential–Internal Use Only</a:t>
            </a:r>
          </a:p>
        </p:txBody>
      </p:sp>
      <p:sp>
        <p:nvSpPr>
          <p:cNvPr id="374" name="Shape 374"/>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a:defRPr>
                <a:solidFill>
                  <a:srgbClr val="00685D"/>
                </a:solidFill>
              </a:defRPr>
            </a:pPr>
            <a:r>
              <a:rPr>
                <a:solidFill>
                  <a:srgbClr val="FFFFFF"/>
                </a:solidFill>
              </a:rPr>
              <a:t>Field Enablement Training</a:t>
            </a:r>
          </a:p>
        </p:txBody>
      </p:sp>
      <p:sp>
        <p:nvSpPr>
          <p:cNvPr id="375" name="Shape 375"/>
          <p:cNvSpPr/>
          <p:nvPr>
            <p:ph type="title"/>
          </p:nvPr>
        </p:nvSpPr>
        <p:spPr>
          <a:xfrm>
            <a:off x="977901" y="867834"/>
            <a:ext cx="22428201" cy="2332566"/>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376" name="Shape 376"/>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83" name="Shape 383"/>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384" name="Shape 38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385"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386" name="Shape 38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Pivotal Confidential–Internal Use Only</a:t>
            </a:r>
          </a:p>
        </p:txBody>
      </p:sp>
      <p:sp>
        <p:nvSpPr>
          <p:cNvPr id="387" name="Shape 387"/>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a:defRPr>
                <a:solidFill>
                  <a:srgbClr val="00685D"/>
                </a:solidFill>
              </a:defRPr>
            </a:pPr>
            <a:r>
              <a:rPr>
                <a:solidFill>
                  <a:srgbClr val="FFFFFF"/>
                </a:solidFill>
              </a:rPr>
              <a:t>Field Enablement Training</a:t>
            </a:r>
          </a:p>
        </p:txBody>
      </p:sp>
      <p:sp>
        <p:nvSpPr>
          <p:cNvPr id="388" name="Shape 388"/>
          <p:cNvSpPr/>
          <p:nvPr>
            <p:ph type="title"/>
          </p:nvPr>
        </p:nvSpPr>
        <p:spPr>
          <a:xfrm>
            <a:off x="977901" y="867834"/>
            <a:ext cx="22428201" cy="2332566"/>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389" name="Shape 389"/>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396" name="Shape 396"/>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397" name="Shape 39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398"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399" name="Shape 39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Pivotal Confidential–Internal Use Only</a:t>
            </a:r>
          </a:p>
        </p:txBody>
      </p:sp>
      <p:sp>
        <p:nvSpPr>
          <p:cNvPr id="400" name="Shape 400"/>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a:defRPr>
                <a:solidFill>
                  <a:srgbClr val="00685D"/>
                </a:solidFill>
              </a:defRPr>
            </a:pPr>
            <a:r>
              <a:rPr>
                <a:solidFill>
                  <a:srgbClr val="FFFFFF"/>
                </a:solidFill>
              </a:rPr>
              <a:t>Field Enablement Training</a:t>
            </a:r>
          </a:p>
        </p:txBody>
      </p:sp>
      <p:sp>
        <p:nvSpPr>
          <p:cNvPr id="401" name="Shape 401"/>
          <p:cNvSpPr/>
          <p:nvPr>
            <p:ph type="title"/>
          </p:nvPr>
        </p:nvSpPr>
        <p:spPr>
          <a:xfrm>
            <a:off x="977901" y="867834"/>
            <a:ext cx="22428201" cy="1998134"/>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402" name="Shape 402"/>
          <p:cNvSpPr/>
          <p:nvPr>
            <p:ph type="body" idx="1"/>
          </p:nvPr>
        </p:nvSpPr>
        <p:spPr>
          <a:xfrm>
            <a:off x="977903" y="2865967"/>
            <a:ext cx="22428201" cy="10850034"/>
          </a:xfrm>
          <a:prstGeom prst="rect">
            <a:avLst/>
          </a:prstGeom>
        </p:spPr>
        <p:txBody>
          <a:bodyPr lIns="0" tIns="0" rIns="0" bIns="0" anchor="t">
            <a:noAutofit/>
          </a:bodyPr>
          <a:lstStyle>
            <a:lvl1pPr marL="609600" indent="-609600" defTabSz="914400">
              <a:spcBef>
                <a:spcPts val="1200"/>
              </a:spcBef>
              <a:buClr>
                <a:srgbClr val="ADC339"/>
              </a:buClr>
              <a:buSzPct val="100000"/>
              <a:buFont typeface="Wingdings"/>
              <a:defRPr sz="6400">
                <a:solidFill>
                  <a:srgbClr val="4D4D4D"/>
                </a:solidFill>
                <a:latin typeface="Arial"/>
                <a:ea typeface="Arial"/>
                <a:cs typeface="Arial"/>
                <a:sym typeface="Arial"/>
              </a:defRPr>
            </a:lvl1pPr>
            <a:lvl2pPr marL="13716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2pPr>
            <a:lvl3pPr marL="18288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3pPr>
            <a:lvl4pPr marL="2904069" indent="-1532469"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4pPr>
            <a:lvl5pPr marL="3158836" indent="-1330036"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403" name="Shape 403"/>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410" name="Shape 410"/>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411" name="Shape 411"/>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4D4D4D"/>
                </a:solidFill>
              </a:defRPr>
            </a:pPr>
            <a:r>
              <a:rPr sz="2000">
                <a:solidFill>
                  <a:srgbClr val="808080"/>
                </a:solidFill>
              </a:rPr>
              <a:t>‹#›</a:t>
            </a:r>
          </a:p>
        </p:txBody>
      </p:sp>
      <p:sp>
        <p:nvSpPr>
          <p:cNvPr id="412" name="Shape 41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4D4D4D"/>
                </a:solidFill>
              </a:defRPr>
            </a:pPr>
            <a:r>
              <a:rPr sz="1600">
                <a:solidFill>
                  <a:srgbClr val="808080"/>
                </a:solidFill>
              </a:rPr>
              <a:t>© Copyright 2014 Pivotal. All rights reserved.</a:t>
            </a:r>
          </a:p>
        </p:txBody>
      </p:sp>
      <p:pic>
        <p:nvPicPr>
          <p:cNvPr id="413" name="image1.png" descr="Pivotal_Logo_white.png"/>
          <p:cNvPicPr>
            <a:picLocks noChangeAspect="1"/>
          </p:cNvPicPr>
          <p:nvPr/>
        </p:nvPicPr>
        <p:blipFill>
          <a:blip r:embed="rId2">
            <a:extLst/>
          </a:blip>
          <a:stretch>
            <a:fillRect/>
          </a:stretch>
        </p:blipFill>
        <p:spPr>
          <a:xfrm>
            <a:off x="21177955" y="12570576"/>
            <a:ext cx="2552700" cy="585215"/>
          </a:xfrm>
          <a:prstGeom prst="rect">
            <a:avLst/>
          </a:prstGeom>
          <a:ln w="12700">
            <a:miter lim="400000"/>
          </a:ln>
        </p:spPr>
      </p:pic>
      <p:sp>
        <p:nvSpPr>
          <p:cNvPr id="414" name="Shape 414"/>
          <p:cNvSpPr/>
          <p:nvPr>
            <p:ph type="title"/>
          </p:nvPr>
        </p:nvSpPr>
        <p:spPr>
          <a:xfrm>
            <a:off x="977901" y="867834"/>
            <a:ext cx="22428201" cy="2332566"/>
          </a:xfrm>
          <a:prstGeom prst="rect">
            <a:avLst/>
          </a:prstGeom>
        </p:spPr>
        <p:txBody>
          <a:bodyPr lIns="0" tIns="0" rIns="0" bIns="0" anchor="t">
            <a:noAutofit/>
          </a:bodyPr>
          <a:lstStyle>
            <a:lvl1pPr algn="l" defTabSz="914400">
              <a:lnSpc>
                <a:spcPct val="90000"/>
              </a:lnSpc>
              <a:defRPr sz="8400">
                <a:solidFill>
                  <a:srgbClr val="008881"/>
                </a:solidFill>
                <a:latin typeface="Arial"/>
                <a:ea typeface="Arial"/>
                <a:cs typeface="Arial"/>
                <a:sym typeface="Arial"/>
              </a:defRPr>
            </a:lvl1pPr>
          </a:lstStyle>
          <a:p>
            <a:pPr/>
            <a:r>
              <a:t>Title Text</a:t>
            </a:r>
          </a:p>
        </p:txBody>
      </p:sp>
      <p:sp>
        <p:nvSpPr>
          <p:cNvPr id="415" name="Shape 415"/>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4D4D4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422" name="Shape 422"/>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423" name="Shape 42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4D4D4D"/>
                </a:solidFill>
              </a:defRPr>
            </a:pPr>
            <a:r>
              <a:rPr sz="2000">
                <a:solidFill>
                  <a:srgbClr val="808080"/>
                </a:solidFill>
              </a:rPr>
              <a:t>‹#›</a:t>
            </a:r>
          </a:p>
        </p:txBody>
      </p:sp>
      <p:sp>
        <p:nvSpPr>
          <p:cNvPr id="424" name="Shape 42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4D4D4D"/>
                </a:solidFill>
              </a:defRPr>
            </a:pPr>
            <a:r>
              <a:rPr sz="1600">
                <a:solidFill>
                  <a:srgbClr val="808080"/>
                </a:solidFill>
              </a:rPr>
              <a:t>© Copyright 2014 Pivotal. All rights reserved.</a:t>
            </a:r>
          </a:p>
        </p:txBody>
      </p:sp>
      <p:pic>
        <p:nvPicPr>
          <p:cNvPr id="425" name="image1.png" descr="Pivotal_Logo_white.png"/>
          <p:cNvPicPr>
            <a:picLocks noChangeAspect="1"/>
          </p:cNvPicPr>
          <p:nvPr/>
        </p:nvPicPr>
        <p:blipFill>
          <a:blip r:embed="rId2">
            <a:extLst/>
          </a:blip>
          <a:stretch>
            <a:fillRect/>
          </a:stretch>
        </p:blipFill>
        <p:spPr>
          <a:xfrm>
            <a:off x="21177955" y="12570576"/>
            <a:ext cx="2552700" cy="585215"/>
          </a:xfrm>
          <a:prstGeom prst="rect">
            <a:avLst/>
          </a:prstGeom>
          <a:ln w="12700">
            <a:miter lim="400000"/>
          </a:ln>
        </p:spPr>
      </p:pic>
      <p:sp>
        <p:nvSpPr>
          <p:cNvPr id="426" name="Shape 426"/>
          <p:cNvSpPr/>
          <p:nvPr>
            <p:ph type="title"/>
          </p:nvPr>
        </p:nvSpPr>
        <p:spPr>
          <a:xfrm>
            <a:off x="977901" y="867834"/>
            <a:ext cx="22428201" cy="1998134"/>
          </a:xfrm>
          <a:prstGeom prst="rect">
            <a:avLst/>
          </a:prstGeom>
        </p:spPr>
        <p:txBody>
          <a:bodyPr lIns="0" tIns="0" rIns="0" bIns="0" anchor="t">
            <a:noAutofit/>
          </a:bodyPr>
          <a:lstStyle>
            <a:lvl1pPr algn="l" defTabSz="914400">
              <a:lnSpc>
                <a:spcPct val="90000"/>
              </a:lnSpc>
              <a:defRPr sz="8400">
                <a:solidFill>
                  <a:srgbClr val="008881"/>
                </a:solidFill>
                <a:latin typeface="Arial"/>
                <a:ea typeface="Arial"/>
                <a:cs typeface="Arial"/>
                <a:sym typeface="Arial"/>
              </a:defRPr>
            </a:lvl1pPr>
          </a:lstStyle>
          <a:p>
            <a:pPr/>
            <a:r>
              <a:t>Title Text</a:t>
            </a:r>
          </a:p>
        </p:txBody>
      </p:sp>
      <p:sp>
        <p:nvSpPr>
          <p:cNvPr id="427" name="Shape 427"/>
          <p:cNvSpPr/>
          <p:nvPr>
            <p:ph type="body" idx="1"/>
          </p:nvPr>
        </p:nvSpPr>
        <p:spPr>
          <a:xfrm>
            <a:off x="977903" y="2865967"/>
            <a:ext cx="22428201" cy="10850034"/>
          </a:xfrm>
          <a:prstGeom prst="rect">
            <a:avLst/>
          </a:prstGeom>
        </p:spPr>
        <p:txBody>
          <a:bodyPr lIns="0" tIns="0" rIns="0" bIns="0" anchor="t">
            <a:noAutofit/>
          </a:bodyPr>
          <a:lstStyle>
            <a:lvl1pPr marL="609600" indent="-609600" defTabSz="914400">
              <a:spcBef>
                <a:spcPts val="1200"/>
              </a:spcBef>
              <a:buClr>
                <a:srgbClr val="33928A"/>
              </a:buClr>
              <a:buSzPct val="100000"/>
              <a:buFont typeface="Wingdings"/>
              <a:defRPr sz="6400">
                <a:solidFill>
                  <a:srgbClr val="4D4D4D"/>
                </a:solidFill>
                <a:latin typeface="Arial"/>
                <a:ea typeface="Arial"/>
                <a:cs typeface="Arial"/>
                <a:sym typeface="Arial"/>
              </a:defRPr>
            </a:lvl1pPr>
            <a:lvl2pPr marL="1371600" indent="-914400"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2pPr>
            <a:lvl3pPr marL="1828800" indent="-914400"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3pPr>
            <a:lvl4pPr marL="2904069" indent="-1532469"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4pPr>
            <a:lvl5pPr marL="3158836" indent="-1330036"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428" name="Shape 428"/>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4D4D4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435" name="Shape 435"/>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436" name="Shape 436"/>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437"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438" name="Shape 438"/>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Pivotal Confidential–Internal Use Only</a:t>
            </a:r>
          </a:p>
        </p:txBody>
      </p:sp>
      <p:sp>
        <p:nvSpPr>
          <p:cNvPr id="439" name="Shape 439"/>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a:defRPr>
                <a:solidFill>
                  <a:srgbClr val="00685D"/>
                </a:solidFill>
              </a:defRPr>
            </a:pPr>
            <a:r>
              <a:rPr>
                <a:solidFill>
                  <a:srgbClr val="FFFFFF"/>
                </a:solidFill>
              </a:rPr>
              <a:t>Field Enablement Training</a:t>
            </a:r>
          </a:p>
        </p:txBody>
      </p:sp>
      <p:sp>
        <p:nvSpPr>
          <p:cNvPr id="440" name="Shape 440"/>
          <p:cNvSpPr/>
          <p:nvPr>
            <p:ph type="title"/>
          </p:nvPr>
        </p:nvSpPr>
        <p:spPr>
          <a:xfrm>
            <a:off x="977901" y="867834"/>
            <a:ext cx="22428201" cy="2332566"/>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441" name="Shape 441"/>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no circles">
    <p:spTree>
      <p:nvGrpSpPr>
        <p:cNvPr id="1" name=""/>
        <p:cNvGrpSpPr/>
        <p:nvPr/>
      </p:nvGrpSpPr>
      <p:grpSpPr>
        <a:xfrm>
          <a:off x="0" y="0"/>
          <a:ext cx="0" cy="0"/>
          <a:chOff x="0" y="0"/>
          <a:chExt cx="0" cy="0"/>
        </a:xfrm>
      </p:grpSpPr>
      <p:sp>
        <p:nvSpPr>
          <p:cNvPr id="448" name="Shape 448"/>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449" name="Shape 449"/>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450"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451" name="Shape 451"/>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Pivotal Confidential–Internal Use Only</a:t>
            </a:r>
          </a:p>
        </p:txBody>
      </p:sp>
      <p:sp>
        <p:nvSpPr>
          <p:cNvPr id="452" name="Shape 452"/>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a:defRPr>
                <a:solidFill>
                  <a:srgbClr val="00685D"/>
                </a:solidFill>
              </a:defRPr>
            </a:pPr>
            <a:r>
              <a:rPr>
                <a:solidFill>
                  <a:srgbClr val="FFFFFF"/>
                </a:solidFill>
              </a:rPr>
              <a:t>Field Enablement Training</a:t>
            </a:r>
          </a:p>
        </p:txBody>
      </p:sp>
      <p:sp>
        <p:nvSpPr>
          <p:cNvPr id="453" name="Shape 453"/>
          <p:cNvSpPr/>
          <p:nvPr>
            <p:ph type="title"/>
          </p:nvPr>
        </p:nvSpPr>
        <p:spPr>
          <a:xfrm>
            <a:off x="977901" y="867834"/>
            <a:ext cx="22428201" cy="1998134"/>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454" name="Shape 454"/>
          <p:cNvSpPr/>
          <p:nvPr>
            <p:ph type="body" idx="1"/>
          </p:nvPr>
        </p:nvSpPr>
        <p:spPr>
          <a:xfrm>
            <a:off x="977903" y="2865967"/>
            <a:ext cx="22428201" cy="10850034"/>
          </a:xfrm>
          <a:prstGeom prst="rect">
            <a:avLst/>
          </a:prstGeom>
        </p:spPr>
        <p:txBody>
          <a:bodyPr lIns="0" tIns="0" rIns="0" bIns="0" anchor="t">
            <a:noAutofit/>
          </a:bodyPr>
          <a:lstStyle>
            <a:lvl1pPr marL="609600" indent="-609600" defTabSz="914400">
              <a:spcBef>
                <a:spcPts val="1200"/>
              </a:spcBef>
              <a:buClr>
                <a:srgbClr val="ADC339"/>
              </a:buClr>
              <a:buSzPct val="100000"/>
              <a:buFont typeface="Wingdings"/>
              <a:defRPr sz="6400">
                <a:solidFill>
                  <a:srgbClr val="4D4D4D"/>
                </a:solidFill>
                <a:latin typeface="Arial"/>
                <a:ea typeface="Arial"/>
                <a:cs typeface="Arial"/>
                <a:sym typeface="Arial"/>
              </a:defRPr>
            </a:lvl1pPr>
            <a:lvl2pPr marL="13716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2pPr>
            <a:lvl3pPr marL="18288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3pPr>
            <a:lvl4pPr marL="2904069" indent="-1532469"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4pPr>
            <a:lvl5pPr marL="3158836" indent="-1330036"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455" name="Shape 455"/>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462" name="Shape 462"/>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463" name="Shape 46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464"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465" name="Shape 465"/>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Pivotal Confidential–Internal Use Only</a:t>
            </a:r>
          </a:p>
        </p:txBody>
      </p:sp>
      <p:sp>
        <p:nvSpPr>
          <p:cNvPr id="466" name="Shape 466"/>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a:defRPr>
                <a:solidFill>
                  <a:srgbClr val="00685D"/>
                </a:solidFill>
              </a:defRPr>
            </a:pPr>
            <a:r>
              <a:rPr>
                <a:solidFill>
                  <a:srgbClr val="FFFFFF"/>
                </a:solidFill>
              </a:rPr>
              <a:t>Field Enablement Training</a:t>
            </a:r>
          </a:p>
        </p:txBody>
      </p:sp>
      <p:sp>
        <p:nvSpPr>
          <p:cNvPr id="467" name="Shape 467"/>
          <p:cNvSpPr/>
          <p:nvPr>
            <p:ph type="title"/>
          </p:nvPr>
        </p:nvSpPr>
        <p:spPr>
          <a:xfrm>
            <a:off x="977901" y="867834"/>
            <a:ext cx="22428201" cy="1998134"/>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468" name="Shape 468"/>
          <p:cNvSpPr/>
          <p:nvPr>
            <p:ph type="body" idx="1"/>
          </p:nvPr>
        </p:nvSpPr>
        <p:spPr>
          <a:xfrm>
            <a:off x="977903" y="2865967"/>
            <a:ext cx="22428201" cy="10850034"/>
          </a:xfrm>
          <a:prstGeom prst="rect">
            <a:avLst/>
          </a:prstGeom>
        </p:spPr>
        <p:txBody>
          <a:bodyPr lIns="0" tIns="0" rIns="0" bIns="0" anchor="t">
            <a:noAutofit/>
          </a:bodyPr>
          <a:lstStyle>
            <a:lvl1pPr marL="609600" indent="-609600" defTabSz="914400">
              <a:spcBef>
                <a:spcPts val="1200"/>
              </a:spcBef>
              <a:buClr>
                <a:srgbClr val="ADC339"/>
              </a:buClr>
              <a:buSzPct val="100000"/>
              <a:buFont typeface="Wingdings"/>
              <a:defRPr sz="6400">
                <a:solidFill>
                  <a:srgbClr val="4D4D4D"/>
                </a:solidFill>
                <a:latin typeface="Arial"/>
                <a:ea typeface="Arial"/>
                <a:cs typeface="Arial"/>
                <a:sym typeface="Arial"/>
              </a:defRPr>
            </a:lvl1pPr>
            <a:lvl2pPr marL="13716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2pPr>
            <a:lvl3pPr marL="1828800" indent="-914400"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3pPr>
            <a:lvl4pPr marL="2904069" indent="-1532469"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4pPr>
            <a:lvl5pPr marL="3158836" indent="-1330036" defTabSz="914400">
              <a:spcBef>
                <a:spcPts val="1200"/>
              </a:spcBef>
              <a:buClr>
                <a:srgbClr val="ADC339"/>
              </a:buClr>
              <a:buSzPct val="100000"/>
              <a:buFont typeface="Wingdings"/>
              <a:buChar char="»"/>
              <a:defRPr sz="6400">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469" name="Shape 469"/>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39" name="Shape 39"/>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40" name="Shape 40"/>
          <p:cNvSpPr/>
          <p:nvPr>
            <p:ph type="title"/>
          </p:nvPr>
        </p:nvSpPr>
        <p:spPr>
          <a:xfrm>
            <a:off x="1651000" y="1104900"/>
            <a:ext cx="10223500" cy="5613400"/>
          </a:xfrm>
          <a:prstGeom prst="rect">
            <a:avLst/>
          </a:prstGeom>
        </p:spPr>
        <p:txBody>
          <a:bodyPr anchor="b"/>
          <a:lstStyle>
            <a:lvl1pPr>
              <a:defRPr sz="8400"/>
            </a:lvl1pPr>
          </a:lstStyle>
          <a:p>
            <a:pPr/>
            <a:r>
              <a:t>Title Text</a:t>
            </a:r>
          </a:p>
        </p:txBody>
      </p:sp>
      <p:sp>
        <p:nvSpPr>
          <p:cNvPr id="41" name="Shape 4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2" name="Shape 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0" showMasterPhAnim="1">
  <p:cSld name="Title Only, no circles">
    <p:spTree>
      <p:nvGrpSpPr>
        <p:cNvPr id="1" name=""/>
        <p:cNvGrpSpPr/>
        <p:nvPr/>
      </p:nvGrpSpPr>
      <p:grpSpPr>
        <a:xfrm>
          <a:off x="0" y="0"/>
          <a:ext cx="0" cy="0"/>
          <a:chOff x="0" y="0"/>
          <a:chExt cx="0" cy="0"/>
        </a:xfrm>
      </p:grpSpPr>
      <p:sp>
        <p:nvSpPr>
          <p:cNvPr id="476" name="Shape 476"/>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477" name="Shape 47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478"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479" name="Shape 47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Pivotal Confidential–Internal Use Only</a:t>
            </a:r>
          </a:p>
        </p:txBody>
      </p:sp>
      <p:sp>
        <p:nvSpPr>
          <p:cNvPr id="480" name="Shape 480"/>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a:defRPr>
                <a:solidFill>
                  <a:srgbClr val="00685D"/>
                </a:solidFill>
              </a:defRPr>
            </a:pPr>
            <a:r>
              <a:rPr>
                <a:solidFill>
                  <a:srgbClr val="FFFFFF"/>
                </a:solidFill>
              </a:rPr>
              <a:t>Field Enablement Training</a:t>
            </a:r>
          </a:p>
        </p:txBody>
      </p:sp>
      <p:sp>
        <p:nvSpPr>
          <p:cNvPr id="481" name="Shape 481"/>
          <p:cNvSpPr/>
          <p:nvPr>
            <p:ph type="title"/>
          </p:nvPr>
        </p:nvSpPr>
        <p:spPr>
          <a:xfrm>
            <a:off x="977901" y="867834"/>
            <a:ext cx="22428201" cy="2332566"/>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482" name="Shape 482"/>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489" name="Shape 489"/>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490" name="Shape 49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00685D"/>
                </a:solidFill>
              </a:defRPr>
            </a:pPr>
            <a:r>
              <a:rPr sz="2000">
                <a:solidFill>
                  <a:srgbClr val="808080"/>
                </a:solidFill>
              </a:rPr>
              <a:t>‹#›</a:t>
            </a:r>
          </a:p>
        </p:txBody>
      </p:sp>
      <p:pic>
        <p:nvPicPr>
          <p:cNvPr id="491" name="image1.png" descr="EMC logo white-lg.png"/>
          <p:cNvPicPr>
            <a:picLocks noChangeAspect="1"/>
          </p:cNvPicPr>
          <p:nvPr/>
        </p:nvPicPr>
        <p:blipFill>
          <a:blip r:embed="rId2">
            <a:extLst/>
          </a:blip>
          <a:stretch>
            <a:fillRect/>
          </a:stretch>
        </p:blipFill>
        <p:spPr>
          <a:xfrm>
            <a:off x="21203760" y="12496699"/>
            <a:ext cx="2398872" cy="680969"/>
          </a:xfrm>
          <a:prstGeom prst="rect">
            <a:avLst/>
          </a:prstGeom>
          <a:ln w="12700">
            <a:miter lim="400000"/>
          </a:ln>
        </p:spPr>
      </p:pic>
      <p:sp>
        <p:nvSpPr>
          <p:cNvPr id="492" name="Shape 49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00685D"/>
                </a:solidFill>
              </a:defRPr>
            </a:pPr>
            <a:r>
              <a:rPr sz="1600">
                <a:solidFill>
                  <a:srgbClr val="808080"/>
                </a:solidFill>
              </a:rPr>
              <a:t>Pivotal Confidential–Internal Use Only</a:t>
            </a:r>
          </a:p>
        </p:txBody>
      </p:sp>
      <p:sp>
        <p:nvSpPr>
          <p:cNvPr id="493" name="Shape 493"/>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a:defRPr>
                <a:solidFill>
                  <a:srgbClr val="00685D"/>
                </a:solidFill>
              </a:defRPr>
            </a:pPr>
            <a:r>
              <a:rPr>
                <a:solidFill>
                  <a:srgbClr val="FFFFFF"/>
                </a:solidFill>
              </a:rPr>
              <a:t>Field Enablement Training</a:t>
            </a:r>
          </a:p>
        </p:txBody>
      </p:sp>
      <p:sp>
        <p:nvSpPr>
          <p:cNvPr id="494" name="Shape 494"/>
          <p:cNvSpPr/>
          <p:nvPr>
            <p:ph type="title"/>
          </p:nvPr>
        </p:nvSpPr>
        <p:spPr>
          <a:xfrm>
            <a:off x="977901" y="867834"/>
            <a:ext cx="22428201" cy="2332566"/>
          </a:xfrm>
          <a:prstGeom prst="rect">
            <a:avLst/>
          </a:prstGeom>
        </p:spPr>
        <p:txBody>
          <a:bodyPr lIns="0" tIns="0" rIns="0" bIns="0" anchor="t">
            <a:noAutofit/>
          </a:bodyPr>
          <a:lstStyle>
            <a:lvl1pPr algn="l" defTabSz="914400">
              <a:lnSpc>
                <a:spcPct val="90000"/>
              </a:lnSpc>
              <a:defRPr sz="8400">
                <a:solidFill>
                  <a:srgbClr val="00685D"/>
                </a:solidFill>
                <a:latin typeface="Arial"/>
                <a:ea typeface="Arial"/>
                <a:cs typeface="Arial"/>
                <a:sym typeface="Arial"/>
              </a:defRPr>
            </a:lvl1pPr>
          </a:lstStyle>
          <a:p>
            <a:pPr/>
            <a:r>
              <a:t>Title Text</a:t>
            </a:r>
          </a:p>
        </p:txBody>
      </p:sp>
      <p:sp>
        <p:nvSpPr>
          <p:cNvPr id="495" name="Shape 495"/>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00685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502" name="Shape 502"/>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algn="l" defTabSz="914400">
              <a:defRPr sz="4800">
                <a:solidFill>
                  <a:srgbClr val="FFFFFF"/>
                </a:solidFill>
                <a:uFill>
                  <a:solidFill>
                    <a:srgbClr val="FFFFFF"/>
                  </a:solidFill>
                </a:uFill>
                <a:latin typeface="Arial"/>
                <a:ea typeface="Arial"/>
                <a:cs typeface="Arial"/>
                <a:sym typeface="Arial"/>
              </a:defRPr>
            </a:pPr>
          </a:p>
        </p:txBody>
      </p:sp>
      <p:sp>
        <p:nvSpPr>
          <p:cNvPr id="503" name="Shape 50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a:defRPr sz="4800">
                <a:solidFill>
                  <a:srgbClr val="4D4D4D"/>
                </a:solidFill>
                <a:uFill>
                  <a:solidFill>
                    <a:srgbClr val="4D4D4D"/>
                  </a:solidFill>
                </a:uFill>
              </a:defRPr>
            </a:pPr>
            <a:r>
              <a:rPr sz="1600">
                <a:solidFill>
                  <a:srgbClr val="808080"/>
                </a:solidFill>
                <a:uFill>
                  <a:solidFill>
                    <a:srgbClr val="808080"/>
                  </a:solidFill>
                </a:uFill>
              </a:rPr>
              <a:t>© Copyright 2014 Pivotal. All rights reserved.</a:t>
            </a:r>
          </a:p>
        </p:txBody>
      </p:sp>
      <p:pic>
        <p:nvPicPr>
          <p:cNvPr id="504" name="image4.png" descr="Pivotal_Logo_white.png"/>
          <p:cNvPicPr>
            <a:picLocks noChangeAspect="1"/>
          </p:cNvPicPr>
          <p:nvPr/>
        </p:nvPicPr>
        <p:blipFill>
          <a:blip r:embed="rId2">
            <a:extLst/>
          </a:blip>
          <a:stretch>
            <a:fillRect/>
          </a:stretch>
        </p:blipFill>
        <p:spPr>
          <a:xfrm>
            <a:off x="21177955" y="12570576"/>
            <a:ext cx="2552700" cy="585215"/>
          </a:xfrm>
          <a:prstGeom prst="rect">
            <a:avLst/>
          </a:prstGeom>
          <a:ln w="12700">
            <a:miter lim="400000"/>
          </a:ln>
        </p:spPr>
      </p:pic>
      <p:sp>
        <p:nvSpPr>
          <p:cNvPr id="505" name="Shape 505"/>
          <p:cNvSpPr/>
          <p:nvPr/>
        </p:nvSpPr>
        <p:spPr>
          <a:xfrm>
            <a:off x="-1" y="-1"/>
            <a:ext cx="24384001" cy="13716001"/>
          </a:xfrm>
          <a:prstGeom prst="rect">
            <a:avLst/>
          </a:prstGeom>
          <a:solidFill>
            <a:srgbClr val="000000"/>
          </a:solidFill>
          <a:ln w="25400">
            <a:solidFill>
              <a:srgbClr val="000000"/>
            </a:solidFill>
          </a:ln>
        </p:spPr>
        <p:txBody>
          <a:bodyPr lIns="121919" tIns="121919" rIns="121919" bIns="121919" anchor="ctr"/>
          <a:lstStyle/>
          <a:p>
            <a:pPr defTabSz="914400">
              <a:defRPr sz="4800">
                <a:solidFill>
                  <a:srgbClr val="FFFFFF"/>
                </a:solidFill>
                <a:uFill>
                  <a:solidFill>
                    <a:srgbClr val="FFFFFF"/>
                  </a:solidFill>
                </a:uFill>
                <a:latin typeface="Arial"/>
                <a:ea typeface="Arial"/>
                <a:cs typeface="Arial"/>
                <a:sym typeface="Arial"/>
              </a:defRPr>
            </a:pPr>
          </a:p>
        </p:txBody>
      </p:sp>
      <p:sp>
        <p:nvSpPr>
          <p:cNvPr id="506" name="Shape 506"/>
          <p:cNvSpPr/>
          <p:nvPr>
            <p:ph type="title"/>
          </p:nvPr>
        </p:nvSpPr>
        <p:spPr>
          <a:xfrm>
            <a:off x="2374898" y="72085"/>
            <a:ext cx="20320001" cy="6112811"/>
          </a:xfrm>
          <a:prstGeom prst="rect">
            <a:avLst/>
          </a:prstGeom>
        </p:spPr>
        <p:txBody>
          <a:bodyPr lIns="0" tIns="0" rIns="0" bIns="0" anchor="b">
            <a:noAutofit/>
          </a:bodyPr>
          <a:lstStyle>
            <a:lvl1pPr algn="l" defTabSz="914400">
              <a:lnSpc>
                <a:spcPct val="90000"/>
              </a:lnSpc>
              <a:defRPr b="1" sz="9600">
                <a:solidFill>
                  <a:srgbClr val="F16F3B"/>
                </a:solidFill>
                <a:uFill>
                  <a:solidFill>
                    <a:srgbClr val="F16F3B"/>
                  </a:solidFill>
                </a:uFill>
                <a:latin typeface="Arial"/>
                <a:ea typeface="Arial"/>
                <a:cs typeface="Arial"/>
                <a:sym typeface="Arial"/>
              </a:defRPr>
            </a:lvl1pPr>
          </a:lstStyle>
          <a:p>
            <a:pPr/>
            <a:r>
              <a:t>Title Text</a:t>
            </a:r>
          </a:p>
        </p:txBody>
      </p:sp>
      <p:sp>
        <p:nvSpPr>
          <p:cNvPr id="507" name="Shape 507"/>
          <p:cNvSpPr/>
          <p:nvPr>
            <p:ph type="body" sz="quarter" idx="1"/>
          </p:nvPr>
        </p:nvSpPr>
        <p:spPr>
          <a:xfrm>
            <a:off x="2374900" y="7022357"/>
            <a:ext cx="20320001" cy="2779564"/>
          </a:xfrm>
          <a:prstGeom prst="rect">
            <a:avLst/>
          </a:prstGeom>
        </p:spPr>
        <p:txBody>
          <a:bodyPr lIns="0" tIns="0" rIns="0" bIns="0" anchor="t">
            <a:noAutofit/>
          </a:bodyPr>
          <a:lstStyle>
            <a:lvl1pPr marL="0" indent="0" defTabSz="914400">
              <a:spcBef>
                <a:spcPts val="0"/>
              </a:spcBef>
              <a:buSzTx/>
              <a:buNone/>
              <a:defRPr sz="6400">
                <a:solidFill>
                  <a:srgbClr val="3EA7BC"/>
                </a:solidFill>
                <a:uFill>
                  <a:solidFill>
                    <a:srgbClr val="3EA7BC"/>
                  </a:solidFill>
                </a:uFill>
                <a:latin typeface="Arial"/>
                <a:ea typeface="Arial"/>
                <a:cs typeface="Arial"/>
                <a:sym typeface="Arial"/>
              </a:defRPr>
            </a:lvl1pPr>
            <a:lvl2pPr marL="0" indent="457200" defTabSz="914400">
              <a:spcBef>
                <a:spcPts val="0"/>
              </a:spcBef>
              <a:buSzTx/>
              <a:buNone/>
              <a:defRPr sz="6400">
                <a:solidFill>
                  <a:srgbClr val="3EA7BC"/>
                </a:solidFill>
                <a:uFill>
                  <a:solidFill>
                    <a:srgbClr val="3EA7BC"/>
                  </a:solidFill>
                </a:uFill>
                <a:latin typeface="Arial"/>
                <a:ea typeface="Arial"/>
                <a:cs typeface="Arial"/>
                <a:sym typeface="Arial"/>
              </a:defRPr>
            </a:lvl2pPr>
            <a:lvl3pPr marL="0" indent="914400" defTabSz="914400">
              <a:spcBef>
                <a:spcPts val="0"/>
              </a:spcBef>
              <a:buSzTx/>
              <a:buNone/>
              <a:defRPr sz="6400">
                <a:solidFill>
                  <a:srgbClr val="3EA7BC"/>
                </a:solidFill>
                <a:uFill>
                  <a:solidFill>
                    <a:srgbClr val="3EA7BC"/>
                  </a:solidFill>
                </a:uFill>
                <a:latin typeface="Arial"/>
                <a:ea typeface="Arial"/>
                <a:cs typeface="Arial"/>
                <a:sym typeface="Arial"/>
              </a:defRPr>
            </a:lvl3pPr>
            <a:lvl4pPr marL="0" indent="1371600" defTabSz="914400">
              <a:spcBef>
                <a:spcPts val="0"/>
              </a:spcBef>
              <a:buSzTx/>
              <a:buNone/>
              <a:defRPr sz="6400">
                <a:solidFill>
                  <a:srgbClr val="3EA7BC"/>
                </a:solidFill>
                <a:uFill>
                  <a:solidFill>
                    <a:srgbClr val="3EA7BC"/>
                  </a:solidFill>
                </a:uFill>
                <a:latin typeface="Arial"/>
                <a:ea typeface="Arial"/>
                <a:cs typeface="Arial"/>
                <a:sym typeface="Arial"/>
              </a:defRPr>
            </a:lvl4pPr>
            <a:lvl5pPr marL="0" indent="1828800" defTabSz="914400">
              <a:spcBef>
                <a:spcPts val="0"/>
              </a:spcBef>
              <a:buSzTx/>
              <a:buNone/>
              <a:defRPr sz="6400">
                <a:solidFill>
                  <a:srgbClr val="3EA7BC"/>
                </a:solidFill>
                <a:uFill>
                  <a:solidFill>
                    <a:srgbClr val="3EA7BC"/>
                  </a:solidFill>
                </a:u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08" name="Shape 508"/>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algn="l" defTabSz="914400">
              <a:defRPr sz="4800">
                <a:solidFill>
                  <a:srgbClr val="FFFFFF"/>
                </a:solidFill>
                <a:uFill>
                  <a:solidFill>
                    <a:srgbClr val="FFFFFF"/>
                  </a:solidFill>
                </a:uFill>
                <a:latin typeface="Arial"/>
                <a:ea typeface="Arial"/>
                <a:cs typeface="Arial"/>
                <a:sym typeface="Arial"/>
              </a:defRPr>
            </a:pPr>
          </a:p>
        </p:txBody>
      </p:sp>
      <p:sp>
        <p:nvSpPr>
          <p:cNvPr id="509" name="Shape 509"/>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a:defRPr sz="4800">
                <a:solidFill>
                  <a:srgbClr val="4D4D4D"/>
                </a:solidFill>
                <a:uFill>
                  <a:solidFill>
                    <a:srgbClr val="4D4D4D"/>
                  </a:solidFill>
                </a:uFill>
              </a:defRPr>
            </a:pPr>
            <a:r>
              <a:rPr sz="1600">
                <a:solidFill>
                  <a:srgbClr val="808080"/>
                </a:solidFill>
                <a:uFill>
                  <a:solidFill>
                    <a:srgbClr val="808080"/>
                  </a:solidFill>
                </a:uFill>
              </a:rPr>
              <a:t>© Copyright 2014 Pivotal. All rights reserved.</a:t>
            </a:r>
          </a:p>
        </p:txBody>
      </p:sp>
      <p:sp>
        <p:nvSpPr>
          <p:cNvPr id="510" name="Shape 510"/>
          <p:cNvSpPr/>
          <p:nvPr>
            <p:ph type="sldNum" sz="quarter" idx="2"/>
          </p:nvPr>
        </p:nvSpPr>
        <p:spPr>
          <a:xfrm>
            <a:off x="22809200" y="13390655"/>
            <a:ext cx="1422400" cy="283791"/>
          </a:xfrm>
          <a:prstGeom prst="rect">
            <a:avLst/>
          </a:prstGeom>
        </p:spPr>
        <p:txBody>
          <a:bodyPr wrap="square" lIns="0" tIns="0" rIns="0" bIns="0"/>
          <a:lstStyle>
            <a:lvl1pPr algn="r" defTabSz="914400">
              <a:defRPr sz="2000">
                <a:solidFill>
                  <a:srgbClr val="808080"/>
                </a:solidFill>
                <a:uFill>
                  <a:solidFill>
                    <a:srgbClr val="808080"/>
                  </a:solidFill>
                </a:uFill>
                <a:latin typeface="Arial"/>
                <a:ea typeface="Arial"/>
                <a:cs typeface="Arial"/>
                <a:sym typeface="Arial"/>
              </a:defRPr>
            </a:lvl1pPr>
          </a:lstStyle>
          <a:p>
            <a:pPr/>
            <a:fld id="{86CB4B4D-7CA3-9044-876B-883B54F8677D}" type="slidenum"/>
          </a:p>
        </p:txBody>
      </p:sp>
      <p:sp>
        <p:nvSpPr>
          <p:cNvPr id="511" name="Shape 511"/>
          <p:cNvSpPr/>
          <p:nvPr>
            <p:ph type="body" sz="quarter" idx="13"/>
          </p:nvPr>
        </p:nvSpPr>
        <p:spPr>
          <a:xfrm>
            <a:off x="2384014" y="9891898"/>
            <a:ext cx="20320001" cy="922398"/>
          </a:xfrm>
          <a:prstGeom prst="rect">
            <a:avLst/>
          </a:prstGeom>
        </p:spPr>
        <p:txBody>
          <a:bodyPr lIns="121919" tIns="121919" rIns="121919" bIns="121919" anchor="t">
            <a:spAutoFit/>
          </a:bodyPr>
          <a:lstStyle>
            <a:lvl1pPr marL="0" indent="0" defTabSz="914400">
              <a:spcBef>
                <a:spcPts val="0"/>
              </a:spcBef>
              <a:buSzTx/>
              <a:buNone/>
              <a:defRPr sz="4800">
                <a:solidFill>
                  <a:srgbClr val="4D4D4D"/>
                </a:solidFill>
                <a:uFill>
                  <a:solidFill>
                    <a:srgbClr val="4D4D4D"/>
                  </a:solidFill>
                </a:uFill>
                <a:latin typeface="Arial"/>
                <a:ea typeface="Arial"/>
                <a:cs typeface="Arial"/>
                <a:sym typeface="Arial"/>
              </a:defRPr>
            </a:lvl1pPr>
          </a:lstStyle>
          <a:p>
            <a:pPr/>
            <a:r>
              <a:t>Additional Line 18 Point Arial</a:t>
            </a:r>
          </a:p>
        </p:txBody>
      </p:sp>
      <p:pic>
        <p:nvPicPr>
          <p:cNvPr id="512" name="pasted-image.pdf"/>
          <p:cNvPicPr>
            <a:picLocks noChangeAspect="1"/>
          </p:cNvPicPr>
          <p:nvPr/>
        </p:nvPicPr>
        <p:blipFill>
          <a:blip r:embed="rId3">
            <a:extLst/>
          </a:blip>
          <a:stretch>
            <a:fillRect/>
          </a:stretch>
        </p:blipFill>
        <p:spPr>
          <a:xfrm>
            <a:off x="21167371" y="12558383"/>
            <a:ext cx="2573868" cy="609601"/>
          </a:xfrm>
          <a:prstGeom prst="rect">
            <a:avLst/>
          </a:prstGeom>
          <a:ln w="12700">
            <a:miter lim="400000"/>
          </a:ln>
        </p:spPr>
      </p:pic>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0" showMasterPhAnim="1">
  <p:cSld name="Footer Bar Only">
    <p:spTree>
      <p:nvGrpSpPr>
        <p:cNvPr id="1" name=""/>
        <p:cNvGrpSpPr/>
        <p:nvPr/>
      </p:nvGrpSpPr>
      <p:grpSpPr>
        <a:xfrm>
          <a:off x="0" y="0"/>
          <a:ext cx="0" cy="0"/>
          <a:chOff x="0" y="0"/>
          <a:chExt cx="0" cy="0"/>
        </a:xfrm>
      </p:grpSpPr>
      <p:sp>
        <p:nvSpPr>
          <p:cNvPr id="519" name="Shape 519"/>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algn="l" defTabSz="914400">
              <a:defRPr sz="4800">
                <a:solidFill>
                  <a:srgbClr val="FFFFFF"/>
                </a:solidFill>
                <a:uFill>
                  <a:solidFill>
                    <a:srgbClr val="FFFFFF"/>
                  </a:solidFill>
                </a:uFill>
                <a:latin typeface="Arial"/>
                <a:ea typeface="Arial"/>
                <a:cs typeface="Arial"/>
                <a:sym typeface="Arial"/>
              </a:defRPr>
            </a:pPr>
          </a:p>
        </p:txBody>
      </p:sp>
      <p:sp>
        <p:nvSpPr>
          <p:cNvPr id="520" name="Shape 520"/>
          <p:cNvSpPr/>
          <p:nvPr>
            <p:ph type="sldNum" sz="quarter" idx="2"/>
          </p:nvPr>
        </p:nvSpPr>
        <p:spPr>
          <a:xfrm>
            <a:off x="22809200" y="13390655"/>
            <a:ext cx="1422400" cy="283791"/>
          </a:xfrm>
          <a:prstGeom prst="rect">
            <a:avLst/>
          </a:prstGeom>
        </p:spPr>
        <p:txBody>
          <a:bodyPr wrap="square" lIns="0" tIns="0" rIns="0" bIns="0"/>
          <a:lstStyle>
            <a:lvl1pPr algn="r" defTabSz="914400">
              <a:defRPr sz="2000">
                <a:solidFill>
                  <a:srgbClr val="808080"/>
                </a:solidFill>
                <a:uFill>
                  <a:solidFill>
                    <a:srgbClr val="808080"/>
                  </a:solidFill>
                </a:uFill>
                <a:latin typeface="Arial"/>
                <a:ea typeface="Arial"/>
                <a:cs typeface="Arial"/>
                <a:sym typeface="Arial"/>
              </a:defRPr>
            </a:lvl1pPr>
          </a:lstStyle>
          <a:p>
            <a:pPr/>
            <a:fld id="{86CB4B4D-7CA3-9044-876B-883B54F8677D}" type="slidenum"/>
          </a:p>
        </p:txBody>
      </p:sp>
      <p:sp>
        <p:nvSpPr>
          <p:cNvPr id="521" name="Shape 521"/>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a:defRPr sz="4800">
                <a:solidFill>
                  <a:srgbClr val="4D4D4D"/>
                </a:solidFill>
                <a:uFill>
                  <a:solidFill>
                    <a:srgbClr val="4D4D4D"/>
                  </a:solidFill>
                </a:uFill>
              </a:defRPr>
            </a:pPr>
            <a:r>
              <a:rPr sz="1600">
                <a:solidFill>
                  <a:srgbClr val="808080"/>
                </a:solidFill>
                <a:uFill>
                  <a:solidFill>
                    <a:srgbClr val="808080"/>
                  </a:solidFill>
                </a:uFill>
              </a:rPr>
              <a:t>© Copyright 2014 Pivotal. All rights reserved.</a:t>
            </a:r>
          </a:p>
        </p:txBody>
      </p:sp>
      <p:pic>
        <p:nvPicPr>
          <p:cNvPr id="522" name="pasted-image.pdf"/>
          <p:cNvPicPr>
            <a:picLocks noChangeAspect="1"/>
          </p:cNvPicPr>
          <p:nvPr/>
        </p:nvPicPr>
        <p:blipFill>
          <a:blip r:embed="rId2">
            <a:extLst/>
          </a:blip>
          <a:stretch>
            <a:fillRect/>
          </a:stretch>
        </p:blipFill>
        <p:spPr>
          <a:xfrm>
            <a:off x="21167371" y="12558383"/>
            <a:ext cx="2573868" cy="609601"/>
          </a:xfrm>
          <a:prstGeom prst="rect">
            <a:avLst/>
          </a:prstGeom>
          <a:ln w="12700">
            <a:miter lim="400000"/>
          </a:ln>
        </p:spPr>
      </p:pic>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0" showMasterPhAnim="1">
  <p:cSld name="Green Background With Vertically Centered Title">
    <p:bg>
      <p:bgPr>
        <a:solidFill>
          <a:srgbClr val="29756E"/>
        </a:solidFill>
      </p:bgPr>
    </p:bg>
    <p:spTree>
      <p:nvGrpSpPr>
        <p:cNvPr id="1" name=""/>
        <p:cNvGrpSpPr/>
        <p:nvPr/>
      </p:nvGrpSpPr>
      <p:grpSpPr>
        <a:xfrm>
          <a:off x="0" y="0"/>
          <a:ext cx="0" cy="0"/>
          <a:chOff x="0" y="0"/>
          <a:chExt cx="0" cy="0"/>
        </a:xfrm>
      </p:grpSpPr>
      <p:sp>
        <p:nvSpPr>
          <p:cNvPr id="529" name="Shape 529"/>
          <p:cNvSpPr/>
          <p:nvPr>
            <p:ph type="title"/>
          </p:nvPr>
        </p:nvSpPr>
        <p:spPr>
          <a:xfrm>
            <a:off x="9887" y="-5512"/>
            <a:ext cx="24384001" cy="11996929"/>
          </a:xfrm>
          <a:prstGeom prst="rect">
            <a:avLst/>
          </a:prstGeom>
        </p:spPr>
        <p:txBody>
          <a:bodyPr lIns="0" tIns="0" rIns="0" bIns="0">
            <a:noAutofit/>
          </a:bodyPr>
          <a:lstStyle>
            <a:lvl1pPr defTabSz="914400">
              <a:lnSpc>
                <a:spcPct val="90000"/>
              </a:lnSpc>
              <a:defRPr sz="9600">
                <a:solidFill>
                  <a:srgbClr val="FFFFFF"/>
                </a:solidFill>
                <a:uFill>
                  <a:solidFill>
                    <a:srgbClr val="008881"/>
                  </a:solidFill>
                </a:uFill>
                <a:latin typeface="Avenir Next Medium"/>
                <a:ea typeface="Avenir Next Medium"/>
                <a:cs typeface="Avenir Next Medium"/>
                <a:sym typeface="Avenir Next Medium"/>
              </a:defRPr>
            </a:lvl1pPr>
          </a:lstStyle>
          <a:p>
            <a:pPr/>
            <a:r>
              <a:t>Title Text</a:t>
            </a:r>
          </a:p>
        </p:txBody>
      </p:sp>
      <p:pic>
        <p:nvPicPr>
          <p:cNvPr id="530" name="pasted-image.pdf"/>
          <p:cNvPicPr>
            <a:picLocks noChangeAspect="1"/>
          </p:cNvPicPr>
          <p:nvPr/>
        </p:nvPicPr>
        <p:blipFill>
          <a:blip r:embed="rId2">
            <a:extLst/>
          </a:blip>
          <a:stretch>
            <a:fillRect/>
          </a:stretch>
        </p:blipFill>
        <p:spPr>
          <a:xfrm>
            <a:off x="21167371" y="12558383"/>
            <a:ext cx="2573868" cy="609601"/>
          </a:xfrm>
          <a:prstGeom prst="rect">
            <a:avLst/>
          </a:prstGeom>
          <a:ln w="12700">
            <a:miter lim="400000"/>
          </a:ln>
        </p:spPr>
      </p:pic>
      <p:sp>
        <p:nvSpPr>
          <p:cNvPr id="531" name="Shape 531"/>
          <p:cNvSpPr/>
          <p:nvPr>
            <p:ph type="sldNum" sz="quarter" idx="2"/>
          </p:nvPr>
        </p:nvSpPr>
        <p:spPr>
          <a:xfrm>
            <a:off x="430106" y="12592249"/>
            <a:ext cx="1422401" cy="558801"/>
          </a:xfrm>
          <a:prstGeom prst="rect">
            <a:avLst/>
          </a:prstGeom>
        </p:spPr>
        <p:txBody>
          <a:bodyPr wrap="square" lIns="0" tIns="0" rIns="0" bIns="0"/>
          <a:lstStyle>
            <a:lvl1pPr algn="l" defTabSz="914400">
              <a:defRPr sz="3200">
                <a:solidFill>
                  <a:srgbClr val="FFFFFF"/>
                </a:solidFill>
                <a:uFill>
                  <a:solidFill>
                    <a:srgbClr val="4D4D4D"/>
                  </a:solidFill>
                </a:uFill>
                <a:latin typeface="Avenir Next"/>
                <a:ea typeface="Avenir Next"/>
                <a:cs typeface="Avenir Next"/>
                <a:sym typeface="Avenir Next"/>
              </a:defRPr>
            </a:lvl1pPr>
          </a:lstStyle>
          <a:p>
            <a:pPr/>
            <a:fld id="{86CB4B4D-7CA3-9044-876B-883B54F8677D}" type="slidenum"/>
          </a:p>
        </p:txBody>
      </p:sp>
      <p:sp>
        <p:nvSpPr>
          <p:cNvPr id="532" name="Shape 532"/>
          <p:cNvSpPr/>
          <p:nvPr/>
        </p:nvSpPr>
        <p:spPr>
          <a:xfrm>
            <a:off x="23946" y="11967469"/>
            <a:ext cx="24336107" cy="1"/>
          </a:xfrm>
          <a:prstGeom prst="line">
            <a:avLst/>
          </a:prstGeom>
          <a:ln w="25400">
            <a:solidFill>
              <a:srgbClr val="FFFFFF"/>
            </a:solidFill>
          </a:ln>
        </p:spPr>
        <p:txBody>
          <a:bodyPr lIns="121919" tIns="121919" rIns="121919" bIns="121919"/>
          <a:lstStyle/>
          <a:p>
            <a:pPr algn="l" defTabSz="457200">
              <a:defRPr sz="3200">
                <a:latin typeface="Helvetica"/>
                <a:ea typeface="Helvetica"/>
                <a:cs typeface="Helvetica"/>
                <a:sym typeface="Helvetica"/>
              </a:defRPr>
            </a:pPr>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0" showMasterPhAnim="1">
  <p:cSld name="Green Background With Centered Title And Content">
    <p:bg>
      <p:bgPr>
        <a:solidFill>
          <a:srgbClr val="29756E"/>
        </a:solidFill>
      </p:bgPr>
    </p:bg>
    <p:spTree>
      <p:nvGrpSpPr>
        <p:cNvPr id="1" name=""/>
        <p:cNvGrpSpPr/>
        <p:nvPr/>
      </p:nvGrpSpPr>
      <p:grpSpPr>
        <a:xfrm>
          <a:off x="0" y="0"/>
          <a:ext cx="0" cy="0"/>
          <a:chOff x="0" y="0"/>
          <a:chExt cx="0" cy="0"/>
        </a:xfrm>
      </p:grpSpPr>
      <p:sp>
        <p:nvSpPr>
          <p:cNvPr id="539" name="Shape 539"/>
          <p:cNvSpPr/>
          <p:nvPr>
            <p:ph type="title"/>
          </p:nvPr>
        </p:nvSpPr>
        <p:spPr>
          <a:xfrm>
            <a:off x="982133" y="883399"/>
            <a:ext cx="22419735" cy="1706881"/>
          </a:xfrm>
          <a:prstGeom prst="rect">
            <a:avLst/>
          </a:prstGeom>
        </p:spPr>
        <p:txBody>
          <a:bodyPr lIns="0" tIns="0" rIns="0" bIns="0" anchor="t">
            <a:noAutofit/>
          </a:bodyPr>
          <a:lstStyle>
            <a:lvl1pPr defTabSz="914400">
              <a:lnSpc>
                <a:spcPct val="90000"/>
              </a:lnSpc>
              <a:defRPr sz="9600">
                <a:solidFill>
                  <a:srgbClr val="FFFFFF"/>
                </a:solidFill>
                <a:uFill>
                  <a:solidFill>
                    <a:srgbClr val="008881"/>
                  </a:solidFill>
                </a:uFill>
                <a:latin typeface="Avenir Next Medium"/>
                <a:ea typeface="Avenir Next Medium"/>
                <a:cs typeface="Avenir Next Medium"/>
                <a:sym typeface="Avenir Next Medium"/>
              </a:defRPr>
            </a:lvl1pPr>
          </a:lstStyle>
          <a:p>
            <a:pPr/>
            <a:r>
              <a:t>Title Text</a:t>
            </a:r>
          </a:p>
        </p:txBody>
      </p:sp>
      <p:sp>
        <p:nvSpPr>
          <p:cNvPr id="540" name="Shape 540"/>
          <p:cNvSpPr/>
          <p:nvPr>
            <p:ph type="body" idx="1"/>
          </p:nvPr>
        </p:nvSpPr>
        <p:spPr>
          <a:xfrm>
            <a:off x="986116" y="2800828"/>
            <a:ext cx="22433283" cy="8900161"/>
          </a:xfrm>
          <a:prstGeom prst="rect">
            <a:avLst/>
          </a:prstGeom>
        </p:spPr>
        <p:txBody>
          <a:bodyPr lIns="121919" tIns="121919" rIns="121919" bIns="121919">
            <a:noAutofit/>
          </a:bodyPr>
          <a:lstStyle>
            <a:lvl1pPr marL="0" indent="0" algn="ctr" defTabSz="914400">
              <a:spcBef>
                <a:spcPts val="600"/>
              </a:spcBef>
              <a:buSzTx/>
              <a:buNone/>
              <a:defRPr sz="8000">
                <a:solidFill>
                  <a:srgbClr val="FFFFFF"/>
                </a:solidFill>
                <a:uFill>
                  <a:solidFill>
                    <a:srgbClr val="4D4D4D"/>
                  </a:solidFill>
                </a:uFill>
                <a:latin typeface="Avenir Next"/>
                <a:ea typeface="Avenir Next"/>
                <a:cs typeface="Avenir Next"/>
                <a:sym typeface="Avenir Next"/>
              </a:defRPr>
            </a:lvl1pPr>
            <a:lvl2pPr marL="0" indent="0" algn="ctr" defTabSz="914400">
              <a:spcBef>
                <a:spcPts val="600"/>
              </a:spcBef>
              <a:buSzTx/>
              <a:buNone/>
              <a:defRPr sz="8000">
                <a:solidFill>
                  <a:srgbClr val="FFFFFF"/>
                </a:solidFill>
                <a:uFill>
                  <a:solidFill>
                    <a:srgbClr val="4D4D4D"/>
                  </a:solidFill>
                </a:uFill>
                <a:latin typeface="Avenir Next"/>
                <a:ea typeface="Avenir Next"/>
                <a:cs typeface="Avenir Next"/>
                <a:sym typeface="Avenir Next"/>
              </a:defRPr>
            </a:lvl2pPr>
            <a:lvl3pPr marL="0" indent="0" algn="ctr" defTabSz="914400">
              <a:spcBef>
                <a:spcPts val="600"/>
              </a:spcBef>
              <a:buSzTx/>
              <a:buNone/>
              <a:defRPr sz="8000">
                <a:solidFill>
                  <a:srgbClr val="FFFFFF"/>
                </a:solidFill>
                <a:uFill>
                  <a:solidFill>
                    <a:srgbClr val="4D4D4D"/>
                  </a:solidFill>
                </a:uFill>
                <a:latin typeface="Avenir Next"/>
                <a:ea typeface="Avenir Next"/>
                <a:cs typeface="Avenir Next"/>
                <a:sym typeface="Avenir Next"/>
              </a:defRPr>
            </a:lvl3pPr>
            <a:lvl4pPr marL="0" indent="0" algn="ctr" defTabSz="914400">
              <a:spcBef>
                <a:spcPts val="600"/>
              </a:spcBef>
              <a:buSzTx/>
              <a:buNone/>
              <a:defRPr sz="8000">
                <a:solidFill>
                  <a:srgbClr val="FFFFFF"/>
                </a:solidFill>
                <a:uFill>
                  <a:solidFill>
                    <a:srgbClr val="4D4D4D"/>
                  </a:solidFill>
                </a:uFill>
                <a:latin typeface="Avenir Next"/>
                <a:ea typeface="Avenir Next"/>
                <a:cs typeface="Avenir Next"/>
                <a:sym typeface="Avenir Next"/>
              </a:defRPr>
            </a:lvl4pPr>
            <a:lvl5pPr marL="0" indent="0" algn="ctr" defTabSz="914400">
              <a:spcBef>
                <a:spcPts val="600"/>
              </a:spcBef>
              <a:buSzTx/>
              <a:buNone/>
              <a:defRPr sz="8000">
                <a:solidFill>
                  <a:srgbClr val="FFFFFF"/>
                </a:solidFill>
                <a:uFill>
                  <a:solidFill>
                    <a:srgbClr val="4D4D4D"/>
                  </a:solidFill>
                </a:uFill>
                <a:latin typeface="Avenir Next"/>
                <a:ea typeface="Avenir Next"/>
                <a:cs typeface="Avenir Next"/>
                <a:sym typeface="Avenir Next"/>
              </a:defRPr>
            </a:lvl5pPr>
          </a:lstStyle>
          <a:p>
            <a:pPr/>
            <a:r>
              <a:t>Body Level One</a:t>
            </a:r>
          </a:p>
          <a:p>
            <a:pPr lvl="1"/>
            <a:r>
              <a:t>Body Level Two</a:t>
            </a:r>
          </a:p>
          <a:p>
            <a:pPr lvl="2"/>
            <a:r>
              <a:t>Body Level Three</a:t>
            </a:r>
          </a:p>
          <a:p>
            <a:pPr lvl="3"/>
            <a:r>
              <a:t>Body Level Four</a:t>
            </a:r>
          </a:p>
          <a:p>
            <a:pPr lvl="4"/>
            <a:r>
              <a:t>Body Level Five</a:t>
            </a:r>
          </a:p>
        </p:txBody>
      </p:sp>
      <p:sp>
        <p:nvSpPr>
          <p:cNvPr id="541" name="Shape 541"/>
          <p:cNvSpPr/>
          <p:nvPr>
            <p:ph type="sldNum" sz="quarter" idx="2"/>
          </p:nvPr>
        </p:nvSpPr>
        <p:spPr>
          <a:xfrm>
            <a:off x="430106" y="12592249"/>
            <a:ext cx="1422401" cy="558801"/>
          </a:xfrm>
          <a:prstGeom prst="rect">
            <a:avLst/>
          </a:prstGeom>
        </p:spPr>
        <p:txBody>
          <a:bodyPr wrap="square" lIns="0" tIns="0" rIns="0" bIns="0"/>
          <a:lstStyle>
            <a:lvl1pPr algn="l" defTabSz="914400">
              <a:defRPr sz="3200">
                <a:solidFill>
                  <a:srgbClr val="FFFFFF"/>
                </a:solidFill>
                <a:uFill>
                  <a:solidFill>
                    <a:srgbClr val="4D4D4D"/>
                  </a:solidFill>
                </a:uFill>
                <a:latin typeface="Avenir Next"/>
                <a:ea typeface="Avenir Next"/>
                <a:cs typeface="Avenir Next"/>
                <a:sym typeface="Avenir Next"/>
              </a:defRPr>
            </a:lvl1pPr>
          </a:lstStyle>
          <a:p>
            <a:pPr/>
            <a:fld id="{86CB4B4D-7CA3-9044-876B-883B54F8677D}" type="slidenum"/>
          </a:p>
        </p:txBody>
      </p:sp>
      <p:pic>
        <p:nvPicPr>
          <p:cNvPr id="542" name="pasted-image.pdf"/>
          <p:cNvPicPr>
            <a:picLocks noChangeAspect="1"/>
          </p:cNvPicPr>
          <p:nvPr/>
        </p:nvPicPr>
        <p:blipFill>
          <a:blip r:embed="rId2">
            <a:extLst/>
          </a:blip>
          <a:stretch>
            <a:fillRect/>
          </a:stretch>
        </p:blipFill>
        <p:spPr>
          <a:xfrm>
            <a:off x="21167371" y="12558383"/>
            <a:ext cx="2573868" cy="609601"/>
          </a:xfrm>
          <a:prstGeom prst="rect">
            <a:avLst/>
          </a:prstGeom>
          <a:ln w="12700">
            <a:miter lim="400000"/>
          </a:ln>
        </p:spPr>
      </p:pic>
      <p:sp>
        <p:nvSpPr>
          <p:cNvPr id="543" name="Shape 543"/>
          <p:cNvSpPr/>
          <p:nvPr/>
        </p:nvSpPr>
        <p:spPr>
          <a:xfrm>
            <a:off x="23946" y="11967469"/>
            <a:ext cx="24336107" cy="1"/>
          </a:xfrm>
          <a:prstGeom prst="line">
            <a:avLst/>
          </a:prstGeom>
          <a:ln w="25400">
            <a:solidFill>
              <a:srgbClr val="FFFFFF"/>
            </a:solidFill>
          </a:ln>
        </p:spPr>
        <p:txBody>
          <a:bodyPr lIns="121919" tIns="121919" rIns="121919" bIns="121919"/>
          <a:lstStyle/>
          <a:p>
            <a:pPr algn="l" defTabSz="457200">
              <a:defRPr sz="3200">
                <a:latin typeface="Helvetica"/>
                <a:ea typeface="Helvetica"/>
                <a:cs typeface="Helvetica"/>
                <a:sym typeface="Helvetica"/>
              </a:defRPr>
            </a:pPr>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0" showMasterPhAnim="1">
  <p:cSld name="Full Bleed Photo With Overlay">
    <p:bg>
      <p:bgPr>
        <a:solidFill>
          <a:srgbClr val="29756E"/>
        </a:solidFill>
      </p:bgPr>
    </p:bg>
    <p:spTree>
      <p:nvGrpSpPr>
        <p:cNvPr id="1" name=""/>
        <p:cNvGrpSpPr/>
        <p:nvPr/>
      </p:nvGrpSpPr>
      <p:grpSpPr>
        <a:xfrm>
          <a:off x="0" y="0"/>
          <a:ext cx="0" cy="0"/>
          <a:chOff x="0" y="0"/>
          <a:chExt cx="0" cy="0"/>
        </a:xfrm>
      </p:grpSpPr>
      <p:sp>
        <p:nvSpPr>
          <p:cNvPr id="550" name="Shape 550"/>
          <p:cNvSpPr/>
          <p:nvPr>
            <p:ph type="pic" idx="13"/>
          </p:nvPr>
        </p:nvSpPr>
        <p:spPr>
          <a:xfrm>
            <a:off x="-1" y="-1"/>
            <a:ext cx="24384001" cy="12021313"/>
          </a:xfrm>
          <a:prstGeom prst="rect">
            <a:avLst/>
          </a:prstGeom>
        </p:spPr>
        <p:txBody>
          <a:bodyPr lIns="91439" tIns="45719" rIns="91439" bIns="45719" anchor="t">
            <a:noAutofit/>
          </a:bodyPr>
          <a:lstStyle/>
          <a:p>
            <a:pPr/>
          </a:p>
        </p:txBody>
      </p:sp>
      <p:sp>
        <p:nvSpPr>
          <p:cNvPr id="551" name="Shape 551"/>
          <p:cNvSpPr/>
          <p:nvPr>
            <p:ph type="body" sz="quarter" idx="1"/>
          </p:nvPr>
        </p:nvSpPr>
        <p:spPr>
          <a:xfrm>
            <a:off x="3113980" y="12442098"/>
            <a:ext cx="18156040" cy="975361"/>
          </a:xfrm>
          <a:prstGeom prst="rect">
            <a:avLst/>
          </a:prstGeom>
        </p:spPr>
        <p:txBody>
          <a:bodyPr lIns="121919" tIns="121919" rIns="121919" bIns="121919">
            <a:noAutofit/>
          </a:bodyPr>
          <a:lstStyle>
            <a:lvl1pPr marL="0" indent="0" algn="ctr" defTabSz="914400">
              <a:spcBef>
                <a:spcPts val="600"/>
              </a:spcBef>
              <a:buSzTx/>
              <a:buNone/>
              <a:defRPr sz="2800">
                <a:solidFill>
                  <a:srgbClr val="FFFFFF"/>
                </a:solidFill>
                <a:uFill>
                  <a:solidFill>
                    <a:srgbClr val="4D4D4D"/>
                  </a:solidFill>
                </a:uFill>
                <a:latin typeface="Avenir Next Ultra Light"/>
                <a:ea typeface="Avenir Next Ultra Light"/>
                <a:cs typeface="Avenir Next Ultra Light"/>
                <a:sym typeface="Avenir Next Ultra Light"/>
              </a:defRPr>
            </a:lvl1pPr>
            <a:lvl2pPr marL="0" indent="228600" algn="ctr" defTabSz="914400">
              <a:spcBef>
                <a:spcPts val="600"/>
              </a:spcBef>
              <a:buSzTx/>
              <a:buNone/>
              <a:defRPr sz="2800">
                <a:solidFill>
                  <a:srgbClr val="FFFFFF"/>
                </a:solidFill>
                <a:uFill>
                  <a:solidFill>
                    <a:srgbClr val="4D4D4D"/>
                  </a:solidFill>
                </a:uFill>
                <a:latin typeface="Avenir Next Ultra Light"/>
                <a:ea typeface="Avenir Next Ultra Light"/>
                <a:cs typeface="Avenir Next Ultra Light"/>
                <a:sym typeface="Avenir Next Ultra Light"/>
              </a:defRPr>
            </a:lvl2pPr>
            <a:lvl3pPr marL="0" indent="457200" algn="ctr" defTabSz="914400">
              <a:spcBef>
                <a:spcPts val="600"/>
              </a:spcBef>
              <a:buSzTx/>
              <a:buNone/>
              <a:defRPr sz="2800">
                <a:solidFill>
                  <a:srgbClr val="FFFFFF"/>
                </a:solidFill>
                <a:uFill>
                  <a:solidFill>
                    <a:srgbClr val="4D4D4D"/>
                  </a:solidFill>
                </a:uFill>
                <a:latin typeface="Avenir Next Ultra Light"/>
                <a:ea typeface="Avenir Next Ultra Light"/>
                <a:cs typeface="Avenir Next Ultra Light"/>
                <a:sym typeface="Avenir Next Ultra Light"/>
              </a:defRPr>
            </a:lvl3pPr>
            <a:lvl4pPr marL="0" indent="685800" algn="ctr" defTabSz="914400">
              <a:spcBef>
                <a:spcPts val="600"/>
              </a:spcBef>
              <a:buSzTx/>
              <a:buNone/>
              <a:defRPr sz="2800">
                <a:solidFill>
                  <a:srgbClr val="FFFFFF"/>
                </a:solidFill>
                <a:uFill>
                  <a:solidFill>
                    <a:srgbClr val="4D4D4D"/>
                  </a:solidFill>
                </a:uFill>
                <a:latin typeface="Avenir Next Ultra Light"/>
                <a:ea typeface="Avenir Next Ultra Light"/>
                <a:cs typeface="Avenir Next Ultra Light"/>
                <a:sym typeface="Avenir Next Ultra Light"/>
              </a:defRPr>
            </a:lvl4pPr>
            <a:lvl5pPr marL="0" indent="914400" algn="ctr" defTabSz="914400">
              <a:spcBef>
                <a:spcPts val="600"/>
              </a:spcBef>
              <a:buSzTx/>
              <a:buNone/>
              <a:defRPr sz="2800">
                <a:solidFill>
                  <a:srgbClr val="FFFFFF"/>
                </a:solidFill>
                <a:uFill>
                  <a:solidFill>
                    <a:srgbClr val="4D4D4D"/>
                  </a:solidFill>
                </a:uFill>
                <a:latin typeface="Avenir Next Ultra Light"/>
                <a:ea typeface="Avenir Next Ultra Light"/>
                <a:cs typeface="Avenir Next Ultra Light"/>
                <a:sym typeface="Avenir Next Ultra Light"/>
              </a:defRPr>
            </a:lvl5pPr>
          </a:lstStyle>
          <a:p>
            <a:pPr/>
            <a:r>
              <a:t>Body Level One</a:t>
            </a:r>
          </a:p>
          <a:p>
            <a:pPr lvl="1"/>
            <a:r>
              <a:t>Body Level Two</a:t>
            </a:r>
          </a:p>
          <a:p>
            <a:pPr lvl="2"/>
            <a:r>
              <a:t>Body Level Three</a:t>
            </a:r>
          </a:p>
          <a:p>
            <a:pPr lvl="3"/>
            <a:r>
              <a:t>Body Level Four</a:t>
            </a:r>
          </a:p>
          <a:p>
            <a:pPr lvl="4"/>
            <a:r>
              <a:t>Body Level Five</a:t>
            </a:r>
          </a:p>
        </p:txBody>
      </p:sp>
      <p:sp>
        <p:nvSpPr>
          <p:cNvPr id="552" name="Shape 552"/>
          <p:cNvSpPr/>
          <p:nvPr/>
        </p:nvSpPr>
        <p:spPr>
          <a:xfrm>
            <a:off x="-1" y="12021311"/>
            <a:ext cx="24384002" cy="1"/>
          </a:xfrm>
          <a:prstGeom prst="line">
            <a:avLst/>
          </a:prstGeom>
          <a:ln w="3175">
            <a:solidFill>
              <a:srgbClr val="FFFFFF"/>
            </a:solidFill>
          </a:ln>
        </p:spPr>
        <p:txBody>
          <a:bodyPr lIns="121919" tIns="121919" rIns="121919" bIns="121919"/>
          <a:lstStyle/>
          <a:p>
            <a:pPr algn="l" defTabSz="457200">
              <a:defRPr sz="3200">
                <a:latin typeface="Helvetica"/>
                <a:ea typeface="Helvetica"/>
                <a:cs typeface="Helvetica"/>
                <a:sym typeface="Helvetica"/>
              </a:defRPr>
            </a:pPr>
          </a:p>
        </p:txBody>
      </p:sp>
      <p:sp>
        <p:nvSpPr>
          <p:cNvPr id="553" name="Shape 553"/>
          <p:cNvSpPr/>
          <p:nvPr>
            <p:ph type="sldNum" sz="quarter" idx="2"/>
          </p:nvPr>
        </p:nvSpPr>
        <p:spPr>
          <a:xfrm>
            <a:off x="430106" y="12592249"/>
            <a:ext cx="1422401" cy="558801"/>
          </a:xfrm>
          <a:prstGeom prst="rect">
            <a:avLst/>
          </a:prstGeom>
        </p:spPr>
        <p:txBody>
          <a:bodyPr wrap="square" lIns="0" tIns="0" rIns="0" bIns="0"/>
          <a:lstStyle>
            <a:lvl1pPr algn="l" defTabSz="914400">
              <a:defRPr sz="3200">
                <a:solidFill>
                  <a:srgbClr val="FFFFFF"/>
                </a:solidFill>
                <a:uFill>
                  <a:solidFill>
                    <a:srgbClr val="4D4D4D"/>
                  </a:solidFill>
                </a:uFill>
                <a:latin typeface="Avenir Next"/>
                <a:ea typeface="Avenir Next"/>
                <a:cs typeface="Avenir Next"/>
                <a:sym typeface="Avenir Next"/>
              </a:defRPr>
            </a:lvl1pPr>
          </a:lstStyle>
          <a:p>
            <a:pPr/>
            <a:fld id="{86CB4B4D-7CA3-9044-876B-883B54F8677D}" type="slidenum"/>
          </a:p>
        </p:txBody>
      </p:sp>
      <p:pic>
        <p:nvPicPr>
          <p:cNvPr id="554" name="pasted-image.pdf"/>
          <p:cNvPicPr>
            <a:picLocks noChangeAspect="1"/>
          </p:cNvPicPr>
          <p:nvPr/>
        </p:nvPicPr>
        <p:blipFill>
          <a:blip r:embed="rId2">
            <a:extLst/>
          </a:blip>
          <a:stretch>
            <a:fillRect/>
          </a:stretch>
        </p:blipFill>
        <p:spPr>
          <a:xfrm>
            <a:off x="21167371" y="12558383"/>
            <a:ext cx="2573868" cy="609601"/>
          </a:xfrm>
          <a:prstGeom prst="rect">
            <a:avLst/>
          </a:prstGeom>
          <a:ln w="12700">
            <a:miter lim="400000"/>
          </a:ln>
        </p:spPr>
      </p:pic>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0" showMasterPhAnim="1">
  <p:cSld name="Test Title And Content">
    <p:spTree>
      <p:nvGrpSpPr>
        <p:cNvPr id="1" name=""/>
        <p:cNvGrpSpPr/>
        <p:nvPr/>
      </p:nvGrpSpPr>
      <p:grpSpPr>
        <a:xfrm>
          <a:off x="0" y="0"/>
          <a:ext cx="0" cy="0"/>
          <a:chOff x="0" y="0"/>
          <a:chExt cx="0" cy="0"/>
        </a:xfrm>
      </p:grpSpPr>
      <p:sp>
        <p:nvSpPr>
          <p:cNvPr id="561" name="Shape 561"/>
          <p:cNvSpPr/>
          <p:nvPr>
            <p:ph type="title"/>
          </p:nvPr>
        </p:nvSpPr>
        <p:spPr>
          <a:xfrm>
            <a:off x="977901" y="867834"/>
            <a:ext cx="22428201" cy="1477611"/>
          </a:xfrm>
          <a:prstGeom prst="rect">
            <a:avLst/>
          </a:prstGeom>
        </p:spPr>
        <p:txBody>
          <a:bodyPr lIns="0" tIns="0" rIns="0" bIns="0" anchor="t">
            <a:noAutofit/>
          </a:bodyPr>
          <a:lstStyle>
            <a:lvl1pPr algn="l" defTabSz="914400">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1pPr>
          </a:lstStyle>
          <a:p>
            <a:pPr/>
            <a:r>
              <a:t>Title Text</a:t>
            </a:r>
          </a:p>
        </p:txBody>
      </p:sp>
      <p:sp>
        <p:nvSpPr>
          <p:cNvPr id="562" name="Shape 562"/>
          <p:cNvSpPr/>
          <p:nvPr>
            <p:ph type="body" idx="13"/>
          </p:nvPr>
        </p:nvSpPr>
        <p:spPr>
          <a:xfrm>
            <a:off x="977901" y="2878666"/>
            <a:ext cx="22428199" cy="6377941"/>
          </a:xfrm>
          <a:prstGeom prst="rect">
            <a:avLst/>
          </a:prstGeom>
        </p:spPr>
        <p:txBody>
          <a:bodyPr lIns="121919" tIns="121919" rIns="121919" bIns="121919" anchor="t">
            <a:spAutoFit/>
          </a:bodyPr>
          <a:lstStyle>
            <a:lvl1pPr marL="609600" indent="-609600" defTabSz="914400">
              <a:spcBef>
                <a:spcPts val="1200"/>
              </a:spcBef>
              <a:buClr>
                <a:srgbClr val="0F786E"/>
              </a:buClr>
              <a:buSzPct val="100000"/>
              <a:defRPr sz="6400">
                <a:solidFill>
                  <a:srgbClr val="5E5E5E"/>
                </a:solidFill>
                <a:uFill>
                  <a:solidFill>
                    <a:srgbClr val="FFFFFF"/>
                  </a:solidFill>
                </a:uFill>
                <a:latin typeface="Avenir Next"/>
                <a:ea typeface="Avenir Next"/>
                <a:cs typeface="Avenir Next"/>
                <a:sym typeface="Avenir Next"/>
              </a:defRPr>
            </a:lvl1pPr>
            <a:lvl2pPr marL="1066800" indent="-609600" defTabSz="914400">
              <a:spcBef>
                <a:spcPts val="1200"/>
              </a:spcBef>
              <a:buClr>
                <a:srgbClr val="0F786E"/>
              </a:buClr>
              <a:buSzPct val="100000"/>
              <a:buChar char="-"/>
              <a:defRPr sz="6400">
                <a:solidFill>
                  <a:srgbClr val="5E5E5E"/>
                </a:solidFill>
                <a:uFill>
                  <a:solidFill>
                    <a:srgbClr val="FFFFFF"/>
                  </a:solidFill>
                </a:uFill>
                <a:latin typeface="Avenir Next"/>
                <a:ea typeface="Avenir Next"/>
                <a:cs typeface="Avenir Next"/>
                <a:sym typeface="Avenir Next"/>
              </a:defRPr>
            </a:lvl2pPr>
            <a:lvl3pPr marL="1524000" indent="-609600" defTabSz="914400">
              <a:spcBef>
                <a:spcPts val="1200"/>
              </a:spcBef>
              <a:buClr>
                <a:srgbClr val="0F786E"/>
              </a:buClr>
              <a:buSzPct val="100000"/>
              <a:buChar char="▪"/>
              <a:defRPr sz="6400">
                <a:solidFill>
                  <a:srgbClr val="5E5E5E"/>
                </a:solidFill>
                <a:uFill>
                  <a:solidFill>
                    <a:srgbClr val="FFFFFF"/>
                  </a:solidFill>
                </a:uFill>
                <a:latin typeface="Avenir Next"/>
                <a:ea typeface="Avenir Next"/>
                <a:cs typeface="Avenir Next"/>
                <a:sym typeface="Avenir Next"/>
              </a:defRPr>
            </a:lvl3pPr>
            <a:lvl4pPr marL="1981200" indent="-609600" defTabSz="914400">
              <a:spcBef>
                <a:spcPts val="1200"/>
              </a:spcBef>
              <a:buClr>
                <a:srgbClr val="0F786E"/>
              </a:buClr>
              <a:buSzPct val="100000"/>
              <a:buChar char="—"/>
              <a:defRPr sz="6400">
                <a:solidFill>
                  <a:srgbClr val="5E5E5E"/>
                </a:solidFill>
                <a:uFill>
                  <a:solidFill>
                    <a:srgbClr val="FFFFFF"/>
                  </a:solidFill>
                </a:uFill>
                <a:latin typeface="Avenir Next"/>
                <a:ea typeface="Avenir Next"/>
                <a:cs typeface="Avenir Next"/>
                <a:sym typeface="Avenir Next"/>
              </a:defRPr>
            </a:lvl4pPr>
            <a:lvl5pPr marL="2573866" indent="-745066" defTabSz="914400">
              <a:spcBef>
                <a:spcPts val="1200"/>
              </a:spcBef>
              <a:buClr>
                <a:srgbClr val="0F786E"/>
              </a:buClr>
              <a:buSzPct val="100000"/>
              <a:buChar char="๏"/>
              <a:defRPr sz="6400">
                <a:solidFill>
                  <a:srgbClr val="5E5E5E"/>
                </a:solidFill>
                <a:uFill>
                  <a:solidFill>
                    <a:srgbClr val="FFFFFF"/>
                  </a:solidFill>
                </a:uFill>
                <a:latin typeface="Avenir Next"/>
                <a:ea typeface="Avenir Next"/>
                <a:cs typeface="Avenir Next"/>
                <a:sym typeface="Avenir Next"/>
              </a:defRPr>
            </a:lvl5pPr>
          </a:lstStyle>
          <a:p>
            <a:pPr/>
            <a:r>
              <a:t>First</a:t>
            </a:r>
          </a:p>
          <a:p>
            <a:pPr lvl="1"/>
            <a:r>
              <a:t>Second</a:t>
            </a:r>
          </a:p>
          <a:p>
            <a:pPr lvl="2"/>
            <a:r>
              <a:t>Third</a:t>
            </a:r>
          </a:p>
          <a:p>
            <a:pPr lvl="3"/>
            <a:r>
              <a:t>Fourth</a:t>
            </a:r>
          </a:p>
          <a:p>
            <a:pPr lvl="4"/>
            <a:r>
              <a:t>Fifth</a:t>
            </a:r>
          </a:p>
        </p:txBody>
      </p:sp>
      <p:sp>
        <p:nvSpPr>
          <p:cNvPr id="563" name="Shape 563"/>
          <p:cNvSpPr/>
          <p:nvPr>
            <p:ph type="sldNum" sz="quarter" idx="2"/>
          </p:nvPr>
        </p:nvSpPr>
        <p:spPr>
          <a:xfrm>
            <a:off x="22809200" y="13390655"/>
            <a:ext cx="1422400" cy="283791"/>
          </a:xfrm>
          <a:prstGeom prst="rect">
            <a:avLst/>
          </a:prstGeom>
        </p:spPr>
        <p:txBody>
          <a:bodyPr wrap="square" lIns="0" tIns="0" rIns="0" bIns="0"/>
          <a:lstStyle>
            <a:lvl1pPr algn="r" defTabSz="914400">
              <a:defRPr sz="2000">
                <a:solidFill>
                  <a:srgbClr val="808080"/>
                </a:solidFill>
                <a:uFill>
                  <a:solidFill>
                    <a:srgbClr val="808080"/>
                  </a:solidFill>
                </a:uFill>
                <a:latin typeface="Arial"/>
                <a:ea typeface="Arial"/>
                <a:cs typeface="Arial"/>
                <a:sym typeface="Arial"/>
              </a:defRPr>
            </a:lvl1pPr>
          </a:lstStyle>
          <a:p>
            <a:pPr/>
            <a:fld id="{86CB4B4D-7CA3-9044-876B-883B54F8677D}" type="slidenum"/>
          </a:p>
        </p:txBody>
      </p:sp>
      <p:sp>
        <p:nvSpPr>
          <p:cNvPr id="564" name="Shape 564"/>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algn="l" defTabSz="914400">
              <a:defRPr sz="4800">
                <a:solidFill>
                  <a:srgbClr val="FFFFFF"/>
                </a:solidFill>
                <a:uFill>
                  <a:solidFill>
                    <a:srgbClr val="FFFFFF"/>
                  </a:solidFill>
                </a:uFill>
                <a:latin typeface="Arial"/>
                <a:ea typeface="Arial"/>
                <a:cs typeface="Arial"/>
                <a:sym typeface="Arial"/>
              </a:defRPr>
            </a:pPr>
          </a:p>
        </p:txBody>
      </p:sp>
      <p:sp>
        <p:nvSpPr>
          <p:cNvPr id="565" name="Shape 565"/>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a:defRPr sz="4800">
                <a:solidFill>
                  <a:srgbClr val="4D4D4D"/>
                </a:solidFill>
                <a:uFill>
                  <a:solidFill>
                    <a:srgbClr val="4D4D4D"/>
                  </a:solidFill>
                </a:uFill>
              </a:defRPr>
            </a:pPr>
            <a:r>
              <a:rPr sz="1600">
                <a:solidFill>
                  <a:srgbClr val="808080"/>
                </a:solidFill>
                <a:uFill>
                  <a:solidFill>
                    <a:srgbClr val="808080"/>
                  </a:solidFill>
                </a:uFill>
              </a:rPr>
              <a:t>© Copyright 2014 Pivotal. All rights reserved.</a:t>
            </a:r>
          </a:p>
        </p:txBody>
      </p:sp>
      <p:pic>
        <p:nvPicPr>
          <p:cNvPr id="566" name="pasted-image.pdf"/>
          <p:cNvPicPr>
            <a:picLocks noChangeAspect="1"/>
          </p:cNvPicPr>
          <p:nvPr/>
        </p:nvPicPr>
        <p:blipFill>
          <a:blip r:embed="rId2">
            <a:extLst/>
          </a:blip>
          <a:stretch>
            <a:fillRect/>
          </a:stretch>
        </p:blipFill>
        <p:spPr>
          <a:xfrm>
            <a:off x="21167371" y="12558383"/>
            <a:ext cx="2573868" cy="609601"/>
          </a:xfrm>
          <a:prstGeom prst="rect">
            <a:avLst/>
          </a:prstGeom>
          <a:ln w="12700">
            <a:miter lim="400000"/>
          </a:ln>
        </p:spPr>
      </p:pic>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copy">
    <p:spTree>
      <p:nvGrpSpPr>
        <p:cNvPr id="1" name=""/>
        <p:cNvGrpSpPr/>
        <p:nvPr/>
      </p:nvGrpSpPr>
      <p:grpSpPr>
        <a:xfrm>
          <a:off x="0" y="0"/>
          <a:ext cx="0" cy="0"/>
          <a:chOff x="0" y="0"/>
          <a:chExt cx="0" cy="0"/>
        </a:xfrm>
      </p:grpSpPr>
      <p:sp>
        <p:nvSpPr>
          <p:cNvPr id="573" name="Shape 573"/>
          <p:cNvSpPr/>
          <p:nvPr>
            <p:ph type="title"/>
          </p:nvPr>
        </p:nvSpPr>
        <p:spPr>
          <a:xfrm>
            <a:off x="977901" y="867834"/>
            <a:ext cx="22428201" cy="1663702"/>
          </a:xfrm>
          <a:prstGeom prst="rect">
            <a:avLst/>
          </a:prstGeom>
        </p:spPr>
        <p:txBody>
          <a:bodyPr lIns="0" tIns="0" rIns="0" bIns="0" anchor="t">
            <a:noAutofit/>
          </a:bodyPr>
          <a:lstStyle>
            <a:lvl1pPr algn="l" defTabSz="914400">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1pPr>
          </a:lstStyle>
          <a:p>
            <a:pPr/>
            <a:r>
              <a:t>Title Text</a:t>
            </a:r>
          </a:p>
        </p:txBody>
      </p:sp>
      <p:sp>
        <p:nvSpPr>
          <p:cNvPr id="574" name="Shape 574"/>
          <p:cNvSpPr/>
          <p:nvPr>
            <p:ph type="body" idx="1"/>
          </p:nvPr>
        </p:nvSpPr>
        <p:spPr>
          <a:xfrm>
            <a:off x="977903" y="2865967"/>
            <a:ext cx="22428201" cy="9144001"/>
          </a:xfrm>
          <a:prstGeom prst="rect">
            <a:avLst/>
          </a:prstGeom>
        </p:spPr>
        <p:txBody>
          <a:bodyPr lIns="0" tIns="0" rIns="0" bIns="0" anchor="t">
            <a:noAutofit/>
          </a:bodyPr>
          <a:lstStyle>
            <a:lvl1pPr marL="609600" indent="-609600" defTabSz="914400">
              <a:spcBef>
                <a:spcPts val="1200"/>
              </a:spcBef>
              <a:buClr>
                <a:srgbClr val="0F786E"/>
              </a:buClr>
              <a:buSzPct val="100000"/>
              <a:buFont typeface="Wingdings"/>
              <a:defRPr sz="6400">
                <a:solidFill>
                  <a:srgbClr val="5E5E5E"/>
                </a:solidFill>
                <a:uFill>
                  <a:solidFill>
                    <a:srgbClr val="4D4D4D"/>
                  </a:solidFill>
                </a:uFill>
                <a:latin typeface="Avenir Next"/>
                <a:ea typeface="Avenir Next"/>
                <a:cs typeface="Avenir Next"/>
                <a:sym typeface="Avenir Next"/>
              </a:defRPr>
            </a:lvl1pPr>
            <a:lvl2pPr marL="1371600" indent="-914400" defTabSz="91440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2pPr>
            <a:lvl3pPr marL="1828800" indent="-914400" defTabSz="91440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3pPr>
            <a:lvl4pPr marL="2904069" indent="-1532469" defTabSz="91440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4pPr>
            <a:lvl5pPr marL="3158836" indent="-1330036" defTabSz="914400">
              <a:spcBef>
                <a:spcPts val="1200"/>
              </a:spcBef>
              <a:buClr>
                <a:srgbClr val="0F786E"/>
              </a:buClr>
              <a:buSzPct val="100000"/>
              <a:buFont typeface="Wingdings"/>
              <a:buChar char="»"/>
              <a:defRPr sz="6400">
                <a:solidFill>
                  <a:srgbClr val="5E5E5E"/>
                </a:solidFill>
                <a:uFill>
                  <a:solidFill>
                    <a:srgbClr val="4D4D4D"/>
                  </a:solidFill>
                </a:uFill>
                <a:latin typeface="Avenir Next"/>
                <a:ea typeface="Avenir Next"/>
                <a:cs typeface="Avenir Next"/>
                <a:sym typeface="Avenir Next"/>
              </a:defRPr>
            </a:lvl5pPr>
          </a:lstStyle>
          <a:p>
            <a:pPr/>
            <a:r>
              <a:t>Body Level One</a:t>
            </a:r>
          </a:p>
          <a:p>
            <a:pPr lvl="1"/>
            <a:r>
              <a:t>Body Level Two</a:t>
            </a:r>
          </a:p>
          <a:p>
            <a:pPr lvl="2"/>
            <a:r>
              <a:t>Body Level Three</a:t>
            </a:r>
          </a:p>
          <a:p>
            <a:pPr lvl="3"/>
            <a:r>
              <a:t>Body Level Four</a:t>
            </a:r>
          </a:p>
          <a:p>
            <a:pPr lvl="4"/>
            <a:r>
              <a:t>Body Level Five</a:t>
            </a:r>
          </a:p>
        </p:txBody>
      </p:sp>
      <p:sp>
        <p:nvSpPr>
          <p:cNvPr id="575" name="Shape 575"/>
          <p:cNvSpPr/>
          <p:nvPr>
            <p:ph type="sldNum" sz="quarter" idx="2"/>
          </p:nvPr>
        </p:nvSpPr>
        <p:spPr>
          <a:xfrm>
            <a:off x="22809200" y="13390655"/>
            <a:ext cx="1422400" cy="283791"/>
          </a:xfrm>
          <a:prstGeom prst="rect">
            <a:avLst/>
          </a:prstGeom>
        </p:spPr>
        <p:txBody>
          <a:bodyPr wrap="square" lIns="0" tIns="0" rIns="0" bIns="0"/>
          <a:lstStyle>
            <a:lvl1pPr algn="r" defTabSz="914400">
              <a:defRPr sz="2000">
                <a:solidFill>
                  <a:srgbClr val="808080"/>
                </a:solidFill>
                <a:uFill>
                  <a:solidFill>
                    <a:srgbClr val="808080"/>
                  </a:solidFill>
                </a:uFill>
                <a:latin typeface="Arial"/>
                <a:ea typeface="Arial"/>
                <a:cs typeface="Arial"/>
                <a:sym typeface="Arial"/>
              </a:defRPr>
            </a:lvl1pPr>
          </a:lstStyle>
          <a:p>
            <a:pPr/>
            <a:fld id="{86CB4B4D-7CA3-9044-876B-883B54F8677D}" type="slidenum"/>
          </a:p>
        </p:txBody>
      </p:sp>
      <p:sp>
        <p:nvSpPr>
          <p:cNvPr id="576" name="Shape 576"/>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algn="l" defTabSz="914400">
              <a:defRPr sz="4800">
                <a:solidFill>
                  <a:srgbClr val="FFFFFF"/>
                </a:solidFill>
                <a:uFill>
                  <a:solidFill>
                    <a:srgbClr val="FFFFFF"/>
                  </a:solidFill>
                </a:uFill>
                <a:latin typeface="Arial"/>
                <a:ea typeface="Arial"/>
                <a:cs typeface="Arial"/>
                <a:sym typeface="Arial"/>
              </a:defRPr>
            </a:pPr>
          </a:p>
        </p:txBody>
      </p:sp>
      <p:sp>
        <p:nvSpPr>
          <p:cNvPr id="577" name="Shape 577"/>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a:defRPr sz="4800">
                <a:solidFill>
                  <a:srgbClr val="4D4D4D"/>
                </a:solidFill>
                <a:uFill>
                  <a:solidFill>
                    <a:srgbClr val="4D4D4D"/>
                  </a:solidFill>
                </a:uFill>
              </a:defRPr>
            </a:pPr>
            <a:r>
              <a:rPr sz="1600">
                <a:solidFill>
                  <a:srgbClr val="808080"/>
                </a:solidFill>
                <a:uFill>
                  <a:solidFill>
                    <a:srgbClr val="808080"/>
                  </a:solidFill>
                </a:uFill>
              </a:rPr>
              <a:t>© Copyright 2014 Pivotal. All rights reserved.</a:t>
            </a:r>
          </a:p>
        </p:txBody>
      </p:sp>
      <p:pic>
        <p:nvPicPr>
          <p:cNvPr id="578" name="pasted-image.pdf"/>
          <p:cNvPicPr>
            <a:picLocks noChangeAspect="1"/>
          </p:cNvPicPr>
          <p:nvPr/>
        </p:nvPicPr>
        <p:blipFill>
          <a:blip r:embed="rId2">
            <a:extLst/>
          </a:blip>
          <a:stretch>
            <a:fillRect/>
          </a:stretch>
        </p:blipFill>
        <p:spPr>
          <a:xfrm>
            <a:off x="21167371" y="12558383"/>
            <a:ext cx="2573868" cy="609601"/>
          </a:xfrm>
          <a:prstGeom prst="rect">
            <a:avLst/>
          </a:prstGeom>
          <a:ln w="12700">
            <a:miter lim="400000"/>
          </a:ln>
        </p:spPr>
      </p:pic>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585" name="Shape 585"/>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586" name="Shape 586"/>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4D4D4D"/>
                </a:solidFill>
              </a:defRPr>
            </a:pPr>
            <a:r>
              <a:rPr sz="2000">
                <a:solidFill>
                  <a:srgbClr val="808080"/>
                </a:solidFill>
              </a:rPr>
              <a:t>‹#›</a:t>
            </a:r>
          </a:p>
        </p:txBody>
      </p:sp>
      <p:sp>
        <p:nvSpPr>
          <p:cNvPr id="587" name="Shape 58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4D4D4D"/>
                </a:solidFill>
              </a:defRPr>
            </a:pPr>
            <a:r>
              <a:rPr sz="1600">
                <a:solidFill>
                  <a:srgbClr val="808080"/>
                </a:solidFill>
              </a:rPr>
              <a:t>© Copyright 2013 Pivotal. All rights reserved.</a:t>
            </a:r>
          </a:p>
        </p:txBody>
      </p:sp>
      <p:pic>
        <p:nvPicPr>
          <p:cNvPr id="588" name="image1.png" descr="Pivotal_Logo_white.png"/>
          <p:cNvPicPr>
            <a:picLocks noChangeAspect="1"/>
          </p:cNvPicPr>
          <p:nvPr/>
        </p:nvPicPr>
        <p:blipFill>
          <a:blip r:embed="rId2">
            <a:extLst/>
          </a:blip>
          <a:stretch>
            <a:fillRect/>
          </a:stretch>
        </p:blipFill>
        <p:spPr>
          <a:xfrm>
            <a:off x="21177955" y="12570576"/>
            <a:ext cx="2552700" cy="585215"/>
          </a:xfrm>
          <a:prstGeom prst="rect">
            <a:avLst/>
          </a:prstGeom>
          <a:ln w="12700">
            <a:miter lim="400000"/>
          </a:ln>
        </p:spPr>
      </p:pic>
      <p:sp>
        <p:nvSpPr>
          <p:cNvPr id="589" name="Shape 589"/>
          <p:cNvSpPr/>
          <p:nvPr>
            <p:ph type="title"/>
          </p:nvPr>
        </p:nvSpPr>
        <p:spPr>
          <a:xfrm>
            <a:off x="977901" y="867834"/>
            <a:ext cx="22428201" cy="1998134"/>
          </a:xfrm>
          <a:prstGeom prst="rect">
            <a:avLst/>
          </a:prstGeom>
        </p:spPr>
        <p:txBody>
          <a:bodyPr lIns="0" tIns="0" rIns="0" bIns="0" anchor="t">
            <a:noAutofit/>
          </a:bodyPr>
          <a:lstStyle>
            <a:lvl1pPr algn="l" defTabSz="914400">
              <a:lnSpc>
                <a:spcPct val="90000"/>
              </a:lnSpc>
              <a:defRPr sz="8400">
                <a:solidFill>
                  <a:srgbClr val="008881"/>
                </a:solidFill>
                <a:latin typeface="Arial"/>
                <a:ea typeface="Arial"/>
                <a:cs typeface="Arial"/>
                <a:sym typeface="Arial"/>
              </a:defRPr>
            </a:lvl1pPr>
          </a:lstStyle>
          <a:p>
            <a:pPr/>
            <a:r>
              <a:t>Title Text</a:t>
            </a:r>
          </a:p>
        </p:txBody>
      </p:sp>
      <p:sp>
        <p:nvSpPr>
          <p:cNvPr id="590" name="Shape 590"/>
          <p:cNvSpPr/>
          <p:nvPr>
            <p:ph type="body" idx="1"/>
          </p:nvPr>
        </p:nvSpPr>
        <p:spPr>
          <a:xfrm>
            <a:off x="977903" y="2865967"/>
            <a:ext cx="22428201" cy="10850034"/>
          </a:xfrm>
          <a:prstGeom prst="rect">
            <a:avLst/>
          </a:prstGeom>
        </p:spPr>
        <p:txBody>
          <a:bodyPr lIns="0" tIns="0" rIns="0" bIns="0" anchor="t">
            <a:noAutofit/>
          </a:bodyPr>
          <a:lstStyle>
            <a:lvl1pPr marL="609600" indent="-609600" defTabSz="914400">
              <a:spcBef>
                <a:spcPts val="1200"/>
              </a:spcBef>
              <a:buClr>
                <a:srgbClr val="33928A"/>
              </a:buClr>
              <a:buSzPct val="100000"/>
              <a:buFont typeface="Wingdings"/>
              <a:defRPr sz="6400">
                <a:solidFill>
                  <a:srgbClr val="4D4D4D"/>
                </a:solidFill>
                <a:latin typeface="Arial"/>
                <a:ea typeface="Arial"/>
                <a:cs typeface="Arial"/>
                <a:sym typeface="Arial"/>
              </a:defRPr>
            </a:lvl1pPr>
            <a:lvl2pPr marL="1371600" indent="-914400"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2pPr>
            <a:lvl3pPr marL="1828800" indent="-914400"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3pPr>
            <a:lvl4pPr marL="2904069" indent="-1532469"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4pPr>
            <a:lvl5pPr marL="3158836" indent="-1330036" defTabSz="914400">
              <a:spcBef>
                <a:spcPts val="1200"/>
              </a:spcBef>
              <a:buClr>
                <a:srgbClr val="33928A"/>
              </a:buClr>
              <a:buSzPct val="100000"/>
              <a:buFont typeface="Wingdings"/>
              <a:buChar char="»"/>
              <a:defRPr sz="6400">
                <a:solidFill>
                  <a:srgbClr val="4D4D4D"/>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91" name="Shape 591"/>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4D4D4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9" name="Shape 49"/>
          <p:cNvSpPr/>
          <p:nvPr>
            <p:ph type="title"/>
          </p:nvPr>
        </p:nvSpPr>
        <p:spPr>
          <a:prstGeom prst="rect">
            <a:avLst/>
          </a:prstGeom>
        </p:spPr>
        <p:txBody>
          <a:bodyPr/>
          <a:lstStyle/>
          <a:p>
            <a:pPr/>
            <a:r>
              <a:t>Title Text</a:t>
            </a:r>
          </a:p>
        </p:txBody>
      </p:sp>
      <p:sp>
        <p:nvSpPr>
          <p:cNvPr id="50" name="Shape 5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0" showMasterPhAnim="1">
  <p:cSld name="Title and Placeholder">
    <p:spTree>
      <p:nvGrpSpPr>
        <p:cNvPr id="1" name=""/>
        <p:cNvGrpSpPr/>
        <p:nvPr/>
      </p:nvGrpSpPr>
      <p:grpSpPr>
        <a:xfrm>
          <a:off x="0" y="0"/>
          <a:ext cx="0" cy="0"/>
          <a:chOff x="0" y="0"/>
          <a:chExt cx="0" cy="0"/>
        </a:xfrm>
      </p:grpSpPr>
      <p:sp>
        <p:nvSpPr>
          <p:cNvPr id="598" name="Shape 598"/>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599" name="Shape 599"/>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4D4D4D"/>
                </a:solidFill>
              </a:defRPr>
            </a:pPr>
            <a:r>
              <a:rPr sz="2000">
                <a:solidFill>
                  <a:srgbClr val="808080"/>
                </a:solidFill>
              </a:rPr>
              <a:t>‹#›</a:t>
            </a:r>
          </a:p>
        </p:txBody>
      </p:sp>
      <p:sp>
        <p:nvSpPr>
          <p:cNvPr id="600" name="Shape 600"/>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4D4D4D"/>
                </a:solidFill>
              </a:defRPr>
            </a:pPr>
            <a:r>
              <a:rPr sz="1600">
                <a:solidFill>
                  <a:srgbClr val="808080"/>
                </a:solidFill>
              </a:rPr>
              <a:t>© Copyright 2013 Pivotal. All rights reserved.</a:t>
            </a:r>
          </a:p>
        </p:txBody>
      </p:sp>
      <p:pic>
        <p:nvPicPr>
          <p:cNvPr id="601" name="image1.png" descr="Pivotal_Logo_white.png"/>
          <p:cNvPicPr>
            <a:picLocks noChangeAspect="1"/>
          </p:cNvPicPr>
          <p:nvPr/>
        </p:nvPicPr>
        <p:blipFill>
          <a:blip r:embed="rId2">
            <a:extLst/>
          </a:blip>
          <a:stretch>
            <a:fillRect/>
          </a:stretch>
        </p:blipFill>
        <p:spPr>
          <a:xfrm>
            <a:off x="21177955" y="12570576"/>
            <a:ext cx="2552700" cy="585215"/>
          </a:xfrm>
          <a:prstGeom prst="rect">
            <a:avLst/>
          </a:prstGeom>
          <a:ln w="12700">
            <a:miter lim="400000"/>
          </a:ln>
        </p:spPr>
      </p:pic>
      <p:sp>
        <p:nvSpPr>
          <p:cNvPr id="602" name="Shape 602"/>
          <p:cNvSpPr/>
          <p:nvPr>
            <p:ph type="sldNum" sz="quarter" idx="2"/>
          </p:nvPr>
        </p:nvSpPr>
        <p:spPr>
          <a:xfrm>
            <a:off x="22809200" y="13390653"/>
            <a:ext cx="1422400" cy="922398"/>
          </a:xfrm>
          <a:prstGeom prst="rect">
            <a:avLst/>
          </a:prstGeom>
        </p:spPr>
        <p:txBody>
          <a:bodyPr wrap="square" lIns="121919" tIns="121919" rIns="121919" bIns="121919"/>
          <a:lstStyle>
            <a:lvl1pPr algn="l" defTabSz="914400">
              <a:defRPr sz="4800">
                <a:solidFill>
                  <a:srgbClr val="4D4D4D"/>
                </a:solidFill>
                <a:latin typeface="Arial"/>
                <a:ea typeface="Arial"/>
                <a:cs typeface="Arial"/>
                <a:sym typeface="Arial"/>
              </a:defRPr>
            </a:lvl1pPr>
          </a:lstStyle>
          <a:p>
            <a:pPr/>
            <a:fld id="{86CB4B4D-7CA3-9044-876B-883B54F8677D}" type="slidenum"/>
          </a:p>
        </p:txBody>
      </p:sp>
      <p:sp>
        <p:nvSpPr>
          <p:cNvPr id="603" name="Shape 603"/>
          <p:cNvSpPr/>
          <p:nvPr>
            <p:ph type="title"/>
          </p:nvPr>
        </p:nvSpPr>
        <p:spPr>
          <a:xfrm>
            <a:off x="977901" y="867834"/>
            <a:ext cx="22428204" cy="4008966"/>
          </a:xfrm>
          <a:prstGeom prst="rect">
            <a:avLst/>
          </a:prstGeom>
        </p:spPr>
        <p:txBody>
          <a:bodyPr lIns="121919" tIns="121919" rIns="121919" bIns="121919" anchor="t">
            <a:noAutofit/>
          </a:bodyPr>
          <a:lstStyle>
            <a:lvl1pPr algn="l" defTabSz="914400">
              <a:defRPr sz="8400">
                <a:solidFill>
                  <a:srgbClr val="008881"/>
                </a:solidFill>
                <a:uFill>
                  <a:solidFill>
                    <a:srgbClr val="008881"/>
                  </a:solidFill>
                </a:uFill>
                <a:latin typeface="MetaNormalLF-Roman"/>
                <a:ea typeface="MetaNormalLF-Roman"/>
                <a:cs typeface="MetaNormalLF-Roman"/>
                <a:sym typeface="MetaNormalLF-Roman"/>
              </a:defRPr>
            </a:lvl1pPr>
          </a:lstStyle>
          <a:p>
            <a:pPr/>
            <a:r>
              <a:t>Title Text</a:t>
            </a:r>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610" name="Shape 610"/>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611" name="Shape 611"/>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4D4D4D"/>
                </a:solidFill>
              </a:defRPr>
            </a:pPr>
            <a:r>
              <a:rPr sz="2000">
                <a:solidFill>
                  <a:srgbClr val="808080"/>
                </a:solidFill>
              </a:rPr>
              <a:t>‹#›</a:t>
            </a:r>
          </a:p>
        </p:txBody>
      </p:sp>
      <p:sp>
        <p:nvSpPr>
          <p:cNvPr id="612" name="Shape 61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4D4D4D"/>
                </a:solidFill>
              </a:defRPr>
            </a:pPr>
            <a:r>
              <a:rPr sz="1600">
                <a:solidFill>
                  <a:srgbClr val="808080"/>
                </a:solidFill>
              </a:rPr>
              <a:t>© Copyright 2013 Pivotal. All rights reserved.</a:t>
            </a:r>
          </a:p>
        </p:txBody>
      </p:sp>
      <p:pic>
        <p:nvPicPr>
          <p:cNvPr id="613" name="image1.png" descr="Pivotal_Logo_white.png"/>
          <p:cNvPicPr>
            <a:picLocks noChangeAspect="1"/>
          </p:cNvPicPr>
          <p:nvPr/>
        </p:nvPicPr>
        <p:blipFill>
          <a:blip r:embed="rId2">
            <a:extLst/>
          </a:blip>
          <a:stretch>
            <a:fillRect/>
          </a:stretch>
        </p:blipFill>
        <p:spPr>
          <a:xfrm>
            <a:off x="21177955" y="12570576"/>
            <a:ext cx="2552700" cy="585215"/>
          </a:xfrm>
          <a:prstGeom prst="rect">
            <a:avLst/>
          </a:prstGeom>
          <a:ln w="12700">
            <a:miter lim="400000"/>
          </a:ln>
        </p:spPr>
      </p:pic>
      <p:sp>
        <p:nvSpPr>
          <p:cNvPr id="614" name="Shape 614"/>
          <p:cNvSpPr/>
          <p:nvPr>
            <p:ph type="title"/>
          </p:nvPr>
        </p:nvSpPr>
        <p:spPr>
          <a:xfrm>
            <a:off x="977901" y="867834"/>
            <a:ext cx="22428201" cy="2332566"/>
          </a:xfrm>
          <a:prstGeom prst="rect">
            <a:avLst/>
          </a:prstGeom>
        </p:spPr>
        <p:txBody>
          <a:bodyPr lIns="0" tIns="0" rIns="0" bIns="0" anchor="t">
            <a:noAutofit/>
          </a:bodyPr>
          <a:lstStyle>
            <a:lvl1pPr algn="l" defTabSz="914400">
              <a:lnSpc>
                <a:spcPct val="90000"/>
              </a:lnSpc>
              <a:defRPr sz="8400">
                <a:solidFill>
                  <a:srgbClr val="008881"/>
                </a:solidFill>
                <a:latin typeface="Arial"/>
                <a:ea typeface="Arial"/>
                <a:cs typeface="Arial"/>
                <a:sym typeface="Arial"/>
              </a:defRPr>
            </a:lvl1pPr>
          </a:lstStyle>
          <a:p>
            <a:pPr/>
            <a:r>
              <a:t>Title Text</a:t>
            </a:r>
          </a:p>
        </p:txBody>
      </p:sp>
      <p:sp>
        <p:nvSpPr>
          <p:cNvPr id="615" name="Shape 615"/>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4D4D4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622" name="Shape 622"/>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algn="l" defTabSz="914400">
              <a:defRPr sz="4800">
                <a:solidFill>
                  <a:srgbClr val="FFFFFF"/>
                </a:solidFill>
                <a:latin typeface="Arial"/>
                <a:ea typeface="Arial"/>
                <a:cs typeface="Arial"/>
                <a:sym typeface="Arial"/>
              </a:defRPr>
            </a:pPr>
          </a:p>
        </p:txBody>
      </p:sp>
      <p:sp>
        <p:nvSpPr>
          <p:cNvPr id="623" name="Shape 62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a:defRPr sz="4800">
                <a:solidFill>
                  <a:srgbClr val="4D4D4D"/>
                </a:solidFill>
              </a:defRPr>
            </a:pPr>
            <a:r>
              <a:rPr sz="2000">
                <a:solidFill>
                  <a:srgbClr val="808080"/>
                </a:solidFill>
              </a:rPr>
              <a:t>‹#›</a:t>
            </a:r>
          </a:p>
        </p:txBody>
      </p:sp>
      <p:sp>
        <p:nvSpPr>
          <p:cNvPr id="624" name="Shape 62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a:defRPr sz="4800">
                <a:solidFill>
                  <a:srgbClr val="4D4D4D"/>
                </a:solidFill>
              </a:defRPr>
            </a:pPr>
            <a:r>
              <a:rPr sz="1600">
                <a:solidFill>
                  <a:srgbClr val="808080"/>
                </a:solidFill>
              </a:rPr>
              <a:t>© Copyright 2014 Pivotal. All rights reserved.</a:t>
            </a:r>
          </a:p>
        </p:txBody>
      </p:sp>
      <p:pic>
        <p:nvPicPr>
          <p:cNvPr id="625" name="image1.png" descr="Pivotal_Logo_white.png"/>
          <p:cNvPicPr>
            <a:picLocks noChangeAspect="1"/>
          </p:cNvPicPr>
          <p:nvPr/>
        </p:nvPicPr>
        <p:blipFill>
          <a:blip r:embed="rId2">
            <a:extLst/>
          </a:blip>
          <a:stretch>
            <a:fillRect/>
          </a:stretch>
        </p:blipFill>
        <p:spPr>
          <a:xfrm>
            <a:off x="21177955" y="12570576"/>
            <a:ext cx="2552700" cy="585215"/>
          </a:xfrm>
          <a:prstGeom prst="rect">
            <a:avLst/>
          </a:prstGeom>
          <a:ln w="12700">
            <a:miter lim="400000"/>
          </a:ln>
        </p:spPr>
      </p:pic>
      <p:sp>
        <p:nvSpPr>
          <p:cNvPr id="626" name="Shape 626"/>
          <p:cNvSpPr/>
          <p:nvPr>
            <p:ph type="title"/>
          </p:nvPr>
        </p:nvSpPr>
        <p:spPr>
          <a:xfrm>
            <a:off x="977901" y="867834"/>
            <a:ext cx="22428201" cy="2332566"/>
          </a:xfrm>
          <a:prstGeom prst="rect">
            <a:avLst/>
          </a:prstGeom>
        </p:spPr>
        <p:txBody>
          <a:bodyPr lIns="0" tIns="0" rIns="0" bIns="0" anchor="t">
            <a:noAutofit/>
          </a:bodyPr>
          <a:lstStyle>
            <a:lvl1pPr algn="l" defTabSz="914400">
              <a:lnSpc>
                <a:spcPct val="90000"/>
              </a:lnSpc>
              <a:defRPr sz="8400">
                <a:solidFill>
                  <a:srgbClr val="008881"/>
                </a:solidFill>
                <a:latin typeface="Arial"/>
                <a:ea typeface="Arial"/>
                <a:cs typeface="Arial"/>
                <a:sym typeface="Arial"/>
              </a:defRPr>
            </a:lvl1pPr>
          </a:lstStyle>
          <a:p>
            <a:pPr/>
            <a:r>
              <a:t>Title Text</a:t>
            </a:r>
          </a:p>
        </p:txBody>
      </p:sp>
      <p:sp>
        <p:nvSpPr>
          <p:cNvPr id="627" name="Shape 627"/>
          <p:cNvSpPr/>
          <p:nvPr>
            <p:ph type="sldNum" sz="quarter" idx="2"/>
          </p:nvPr>
        </p:nvSpPr>
        <p:spPr>
          <a:xfrm>
            <a:off x="17475200" y="12344399"/>
            <a:ext cx="5689600" cy="736601"/>
          </a:xfrm>
          <a:prstGeom prst="rect">
            <a:avLst/>
          </a:prstGeom>
        </p:spPr>
        <p:txBody>
          <a:bodyPr wrap="square" lIns="121919" tIns="121919" rIns="121919" bIns="121919" anchor="ctr"/>
          <a:lstStyle>
            <a:lvl1pPr algn="r" defTabSz="914400">
              <a:defRPr sz="3200">
                <a:solidFill>
                  <a:srgbClr val="4D4D4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7" name="Shape 57"/>
          <p:cNvSpPr/>
          <p:nvPr>
            <p:ph type="title"/>
          </p:nvPr>
        </p:nvSpPr>
        <p:spPr>
          <a:prstGeom prst="rect">
            <a:avLst/>
          </a:prstGeom>
        </p:spPr>
        <p:txBody>
          <a:bodyPr/>
          <a:lstStyle/>
          <a:p>
            <a:pPr/>
            <a:r>
              <a:t>Title Text</a:t>
            </a:r>
          </a:p>
        </p:txBody>
      </p:sp>
      <p:sp>
        <p:nvSpPr>
          <p:cNvPr id="58" name="Shape 58"/>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66" name="Shape 66"/>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7" name="Shape 67"/>
          <p:cNvSpPr/>
          <p:nvPr>
            <p:ph type="title"/>
          </p:nvPr>
        </p:nvSpPr>
        <p:spPr>
          <a:prstGeom prst="rect">
            <a:avLst/>
          </a:prstGeom>
        </p:spPr>
        <p:txBody>
          <a:bodyPr/>
          <a:lstStyle/>
          <a:p>
            <a:pPr/>
            <a:r>
              <a:t>Title Text</a:t>
            </a:r>
          </a:p>
        </p:txBody>
      </p:sp>
      <p:sp>
        <p:nvSpPr>
          <p:cNvPr id="68" name="Shape 68"/>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Body Level One</a:t>
            </a:r>
          </a:p>
          <a:p>
            <a:pPr lvl="1"/>
            <a:r>
              <a:t>Body Level Two</a:t>
            </a:r>
          </a:p>
          <a:p>
            <a:pPr lvl="2"/>
            <a:r>
              <a:t>Body Level Three</a:t>
            </a:r>
          </a:p>
          <a:p>
            <a:pPr lvl="3"/>
            <a:r>
              <a:t>Body Level Four</a:t>
            </a:r>
          </a:p>
          <a:p>
            <a:pPr lvl="4"/>
            <a:r>
              <a:t>Body Level Five</a:t>
            </a:r>
          </a:p>
        </p:txBody>
      </p:sp>
      <p:sp>
        <p:nvSpPr>
          <p:cNvPr id="69" name="Shape 6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6" name="Shape 76"/>
          <p:cNvSpPr/>
          <p:nvPr>
            <p:ph type="body" idx="1"/>
          </p:nvPr>
        </p:nvSpPr>
        <p:spPr>
          <a:xfrm>
            <a:off x="1689100" y="1778000"/>
            <a:ext cx="210058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Shape 7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84" name="Shape 84"/>
          <p:cNvSpPr/>
          <p:nvPr>
            <p:ph type="pic" idx="13"/>
          </p:nvPr>
        </p:nvSpPr>
        <p:spPr>
          <a:xfrm>
            <a:off x="1206500" y="1130300"/>
            <a:ext cx="14173200" cy="11468100"/>
          </a:xfrm>
          <a:prstGeom prst="rect">
            <a:avLst/>
          </a:prstGeom>
        </p:spPr>
        <p:txBody>
          <a:bodyPr lIns="91439" tIns="45719" rIns="91439" bIns="45719" anchor="t">
            <a:noAutofit/>
          </a:bodyPr>
          <a:lstStyle/>
          <a:p>
            <a:pPr/>
          </a:p>
        </p:txBody>
      </p:sp>
      <p:sp>
        <p:nvSpPr>
          <p:cNvPr id="85" name="Shape 85"/>
          <p:cNvSpPr/>
          <p:nvPr>
            <p:ph type="pic" sz="quarter" idx="14"/>
          </p:nvPr>
        </p:nvSpPr>
        <p:spPr>
          <a:xfrm>
            <a:off x="15760700" y="7048500"/>
            <a:ext cx="7404100" cy="5549900"/>
          </a:xfrm>
          <a:prstGeom prst="rect">
            <a:avLst/>
          </a:prstGeom>
        </p:spPr>
        <p:txBody>
          <a:bodyPr lIns="91439" tIns="45719" rIns="91439" bIns="45719" anchor="t">
            <a:noAutofit/>
          </a:bodyPr>
          <a:lstStyle/>
          <a:p>
            <a:pPr/>
          </a:p>
        </p:txBody>
      </p:sp>
      <p:sp>
        <p:nvSpPr>
          <p:cNvPr id="86" name="Shape 86"/>
          <p:cNvSpPr/>
          <p:nvPr>
            <p:ph type="pic" sz="quarter" idx="15"/>
          </p:nvPr>
        </p:nvSpPr>
        <p:spPr>
          <a:xfrm>
            <a:off x="15760700" y="1130300"/>
            <a:ext cx="7404100" cy="5549900"/>
          </a:xfrm>
          <a:prstGeom prst="rect">
            <a:avLst/>
          </a:prstGeom>
        </p:spPr>
        <p:txBody>
          <a:bodyPr lIns="91439" tIns="45719" rIns="91439" bIns="45719" anchor="t">
            <a:noAutofit/>
          </a:bodyPr>
          <a:lstStyle/>
          <a:p>
            <a:pPr/>
          </a:p>
        </p:txBody>
      </p:sp>
      <p:sp>
        <p:nvSpPr>
          <p:cNvPr id="87" name="Shape 8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 Id="rId49" Type="http://schemas.openxmlformats.org/officeDocument/2006/relationships/slideLayout" Target="../slideLayouts/slideLayout47.xml"/><Relationship Id="rId50" Type="http://schemas.openxmlformats.org/officeDocument/2006/relationships/slideLayout" Target="../slideLayouts/slideLayout48.xml"/><Relationship Id="rId51" Type="http://schemas.openxmlformats.org/officeDocument/2006/relationships/slideLayout" Target="../slideLayouts/slideLayout49.xml"/><Relationship Id="rId52" Type="http://schemas.openxmlformats.org/officeDocument/2006/relationships/slideLayout" Target="../slideLayouts/slideLayout50.xml"/><Relationship Id="rId53" Type="http://schemas.openxmlformats.org/officeDocument/2006/relationships/slideLayout" Target="../slideLayouts/slideLayout51.xml"/><Relationship Id="rId5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pic>
        <p:nvPicPr>
          <p:cNvPr id="3" name="Pivotal_Teal.png"/>
          <p:cNvPicPr>
            <a:picLocks noChangeAspect="1"/>
          </p:cNvPicPr>
          <p:nvPr/>
        </p:nvPicPr>
        <p:blipFill>
          <a:blip r:embed="rId2">
            <a:extLst/>
          </a:blip>
          <a:stretch>
            <a:fillRect/>
          </a:stretch>
        </p:blipFill>
        <p:spPr>
          <a:xfrm>
            <a:off x="22142487" y="12836621"/>
            <a:ext cx="2540001" cy="994611"/>
          </a:xfrm>
          <a:prstGeom prst="rect">
            <a:avLst/>
          </a:prstGeom>
          <a:ln w="12700">
            <a:miter lim="400000"/>
          </a:ln>
        </p:spPr>
      </p:pic>
      <p:sp>
        <p:nvSpPr>
          <p:cNvPr id="4" name="Shape 4"/>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hape 5"/>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3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20" Type="http://schemas.openxmlformats.org/officeDocument/2006/relationships/image" Target="../media/image55.png"/><Relationship Id="rId21" Type="http://schemas.openxmlformats.org/officeDocument/2006/relationships/image" Target="../media/image56.png"/><Relationship Id="rId22" Type="http://schemas.openxmlformats.org/officeDocument/2006/relationships/image" Target="../media/image57.png"/><Relationship Id="rId23" Type="http://schemas.openxmlformats.org/officeDocument/2006/relationships/image" Target="../media/image58.png"/><Relationship Id="rId24" Type="http://schemas.openxmlformats.org/officeDocument/2006/relationships/image" Target="../media/image59.png"/><Relationship Id="rId25" Type="http://schemas.openxmlformats.org/officeDocument/2006/relationships/image" Target="../media/image60.png"/><Relationship Id="rId26" Type="http://schemas.openxmlformats.org/officeDocument/2006/relationships/image" Target="../media/image61.png"/><Relationship Id="rId27" Type="http://schemas.openxmlformats.org/officeDocument/2006/relationships/image" Target="../media/image62.png"/><Relationship Id="rId28" Type="http://schemas.openxmlformats.org/officeDocument/2006/relationships/image" Target="../media/image63.png"/><Relationship Id="rId29" Type="http://schemas.openxmlformats.org/officeDocument/2006/relationships/image" Target="../media/image64.png"/><Relationship Id="rId30" Type="http://schemas.openxmlformats.org/officeDocument/2006/relationships/image" Target="../media/image65.png"/><Relationship Id="rId31" Type="http://schemas.openxmlformats.org/officeDocument/2006/relationships/image" Target="../media/image66.png"/><Relationship Id="rId32" Type="http://schemas.openxmlformats.org/officeDocument/2006/relationships/image" Target="../media/image67.png"/><Relationship Id="rId33" Type="http://schemas.openxmlformats.org/officeDocument/2006/relationships/image" Target="../media/image68.png"/><Relationship Id="rId34" Type="http://schemas.openxmlformats.org/officeDocument/2006/relationships/image" Target="../media/image69.png"/><Relationship Id="rId35" Type="http://schemas.openxmlformats.org/officeDocument/2006/relationships/image" Target="../media/image70.png"/><Relationship Id="rId36" Type="http://schemas.openxmlformats.org/officeDocument/2006/relationships/image" Target="../media/image1.tif"/><Relationship Id="rId37" Type="http://schemas.openxmlformats.org/officeDocument/2006/relationships/image" Target="../media/image2.tif"/><Relationship Id="rId38" Type="http://schemas.openxmlformats.org/officeDocument/2006/relationships/image" Target="../media/image3.tif"/><Relationship Id="rId39" Type="http://schemas.openxmlformats.org/officeDocument/2006/relationships/image" Target="../media/image4.tif"/><Relationship Id="rId40" Type="http://schemas.openxmlformats.org/officeDocument/2006/relationships/image" Target="../media/image5.tif"/><Relationship Id="rId41" Type="http://schemas.openxmlformats.org/officeDocument/2006/relationships/image" Target="../media/image6.tif"/><Relationship Id="rId42" Type="http://schemas.openxmlformats.org/officeDocument/2006/relationships/image" Target="../media/image7.tif"/><Relationship Id="rId43" Type="http://schemas.openxmlformats.org/officeDocument/2006/relationships/image" Target="../media/image8.tif"/><Relationship Id="rId44" Type="http://schemas.openxmlformats.org/officeDocument/2006/relationships/image" Target="../media/image9.tif"/><Relationship Id="rId45" Type="http://schemas.openxmlformats.org/officeDocument/2006/relationships/image" Target="../media/image10.tif"/><Relationship Id="rId46" Type="http://schemas.openxmlformats.org/officeDocument/2006/relationships/image" Target="../media/image11.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2.jpe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 Id="rId11" Type="http://schemas.openxmlformats.org/officeDocument/2006/relationships/image" Target="../media/image78.png"/><Relationship Id="rId12" Type="http://schemas.openxmlformats.org/officeDocument/2006/relationships/image" Target="../media/image3.jpeg"/><Relationship Id="rId13" Type="http://schemas.openxmlformats.org/officeDocument/2006/relationships/image" Target="../media/image79.png"/><Relationship Id="rId14" Type="http://schemas.openxmlformats.org/officeDocument/2006/relationships/image" Target="../media/image80.png"/><Relationship Id="rId15" Type="http://schemas.openxmlformats.org/officeDocument/2006/relationships/image" Target="../media/image81.png"/><Relationship Id="rId16" Type="http://schemas.openxmlformats.org/officeDocument/2006/relationships/image" Target="../media/image4.jpeg"/><Relationship Id="rId17" Type="http://schemas.openxmlformats.org/officeDocument/2006/relationships/image" Target="../media/image82.png"/><Relationship Id="rId18" Type="http://schemas.openxmlformats.org/officeDocument/2006/relationships/image" Target="../media/image83.png"/><Relationship Id="rId19" Type="http://schemas.openxmlformats.org/officeDocument/2006/relationships/image" Target="../media/image84.png"/><Relationship Id="rId20" Type="http://schemas.openxmlformats.org/officeDocument/2006/relationships/image" Target="../media/image5.jpeg"/><Relationship Id="rId21" Type="http://schemas.openxmlformats.org/officeDocument/2006/relationships/image" Target="../media/image85.png"/><Relationship Id="rId22" Type="http://schemas.openxmlformats.org/officeDocument/2006/relationships/image" Target="../media/image6.jpeg"/><Relationship Id="rId23" Type="http://schemas.openxmlformats.org/officeDocument/2006/relationships/image" Target="../media/image86.png"/><Relationship Id="rId24" Type="http://schemas.openxmlformats.org/officeDocument/2006/relationships/image" Target="../media/image87.png"/><Relationship Id="rId25" Type="http://schemas.openxmlformats.org/officeDocument/2006/relationships/image" Target="../media/image88.png"/><Relationship Id="rId26" Type="http://schemas.openxmlformats.org/officeDocument/2006/relationships/image" Target="../media/image89.png"/><Relationship Id="rId27" Type="http://schemas.openxmlformats.org/officeDocument/2006/relationships/image" Target="../media/image90.png"/><Relationship Id="rId28" Type="http://schemas.openxmlformats.org/officeDocument/2006/relationships/image" Target="../media/image91.png"/><Relationship Id="rId29" Type="http://schemas.openxmlformats.org/officeDocument/2006/relationships/image" Target="../media/image92.png"/><Relationship Id="rId30" Type="http://schemas.openxmlformats.org/officeDocument/2006/relationships/image" Target="../media/image93.png"/><Relationship Id="rId31" Type="http://schemas.openxmlformats.org/officeDocument/2006/relationships/image" Target="../media/image94.png"/><Relationship Id="rId32" Type="http://schemas.openxmlformats.org/officeDocument/2006/relationships/image" Target="../media/image7.jpeg"/><Relationship Id="rId33" Type="http://schemas.openxmlformats.org/officeDocument/2006/relationships/image" Target="../media/image95.png"/><Relationship Id="rId34" Type="http://schemas.openxmlformats.org/officeDocument/2006/relationships/image" Target="../media/image96.png"/><Relationship Id="rId35" Type="http://schemas.openxmlformats.org/officeDocument/2006/relationships/image" Target="../media/image97.png"/><Relationship Id="rId36" Type="http://schemas.openxmlformats.org/officeDocument/2006/relationships/image" Target="../media/image9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9.png"/><Relationship Id="rId3" Type="http://schemas.openxmlformats.org/officeDocument/2006/relationships/image" Target="../media/image10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 Id="rId11" Type="http://schemas.openxmlformats.org/officeDocument/2006/relationships/image" Target="../media/image116.png"/><Relationship Id="rId12" Type="http://schemas.openxmlformats.org/officeDocument/2006/relationships/image" Target="../media/image117.png"/><Relationship Id="rId13" Type="http://schemas.openxmlformats.org/officeDocument/2006/relationships/image" Target="../media/image118.png"/><Relationship Id="rId14" Type="http://schemas.openxmlformats.org/officeDocument/2006/relationships/image" Target="../media/image119.png"/><Relationship Id="rId15" Type="http://schemas.openxmlformats.org/officeDocument/2006/relationships/image" Target="../media/image120.png"/><Relationship Id="rId16" Type="http://schemas.openxmlformats.org/officeDocument/2006/relationships/image" Target="../media/image121.png"/><Relationship Id="rId17" Type="http://schemas.openxmlformats.org/officeDocument/2006/relationships/image" Target="../media/image12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24.png"/><Relationship Id="rId4" Type="http://schemas.openxmlformats.org/officeDocument/2006/relationships/image" Target="../media/image12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2.png"/><Relationship Id="rId3" Type="http://schemas.openxmlformats.org/officeDocument/2006/relationships/image" Target="../media/image13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online.wsj.com/article/SB10001424053111903480904576512250915629460.html" TargetMode="Externa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 name="Shape 636"/>
          <p:cNvSpPr/>
          <p:nvPr>
            <p:ph type="title"/>
          </p:nvPr>
        </p:nvSpPr>
        <p:spPr>
          <a:prstGeom prst="rect">
            <a:avLst/>
          </a:prstGeom>
        </p:spPr>
        <p:txBody>
          <a:bodyPr/>
          <a:lstStyle/>
          <a:p>
            <a:pPr>
              <a:defRPr>
                <a:solidFill>
                  <a:srgbClr val="5E5E5E"/>
                </a:solidFill>
                <a:latin typeface="Helvetica"/>
                <a:ea typeface="Helvetica"/>
                <a:cs typeface="Helvetica"/>
                <a:sym typeface="Helvetica"/>
              </a:defRPr>
            </a:pPr>
            <a:r>
              <a:rPr sz="8000"/>
              <a:t>Intro to:</a:t>
            </a:r>
            <a:r>
              <a:t> </a:t>
            </a:r>
          </a:p>
          <a:p>
            <a:pPr>
              <a:defRPr>
                <a:solidFill>
                  <a:srgbClr val="10786D"/>
                </a:solidFill>
                <a:latin typeface="Helvetica"/>
                <a:ea typeface="Helvetica"/>
                <a:cs typeface="Helvetica"/>
                <a:sym typeface="Helvetica"/>
              </a:defRPr>
            </a:pPr>
            <a:r>
              <a:t>Pivotal </a:t>
            </a:r>
            <a:r>
              <a:rPr b="1"/>
              <a:t>Cloud Foundry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8" name="Shape 788"/>
          <p:cNvSpPr/>
          <p:nvPr>
            <p:ph type="title"/>
          </p:nvPr>
        </p:nvSpPr>
        <p:spPr>
          <a:prstGeom prst="rect">
            <a:avLst/>
          </a:prstGeom>
        </p:spPr>
        <p:txBody>
          <a:bodyPr/>
          <a:lstStyle/>
          <a:p>
            <a:pPr>
              <a:defRPr sz="8000"/>
            </a:pPr>
            <a:r>
              <a:rPr b="1">
                <a:solidFill>
                  <a:srgbClr val="0F7A70"/>
                </a:solidFill>
                <a:latin typeface="Helvetica"/>
                <a:ea typeface="Helvetica"/>
                <a:cs typeface="Helvetica"/>
                <a:sym typeface="Helvetica"/>
              </a:rPr>
              <a:t>Rapid Innovation </a:t>
            </a:r>
            <a:r>
              <a:rPr>
                <a:solidFill>
                  <a:srgbClr val="B5B5B5"/>
                </a:solidFill>
              </a:rPr>
              <a:t>requires a</a:t>
            </a:r>
            <a:r>
              <a:t> </a:t>
            </a:r>
            <a:r>
              <a:rPr b="1">
                <a:solidFill>
                  <a:srgbClr val="0F7A70"/>
                </a:solidFill>
                <a:latin typeface="Helvetica"/>
                <a:ea typeface="Helvetica"/>
                <a:cs typeface="Helvetica"/>
                <a:sym typeface="Helvetica"/>
              </a:rPr>
              <a:t>New Approach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421474" origin="layout" pathEditMode="relative">
                                      <p:cBhvr>
                                        <p:cTn id="6" dur="1000" fill="hold"/>
                                        <p:tgtEl>
                                          <p:spTgt spid="788"/>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 name="Shape 790"/>
          <p:cNvSpPr/>
          <p:nvPr>
            <p:ph type="title" idx="4294967295"/>
          </p:nvPr>
        </p:nvSpPr>
        <p:spPr>
          <a:xfrm>
            <a:off x="1778000" y="-1244600"/>
            <a:ext cx="20828000" cy="4648200"/>
          </a:xfrm>
          <a:prstGeom prst="rect">
            <a:avLst/>
          </a:prstGeom>
        </p:spPr>
        <p:txBody>
          <a:bodyPr/>
          <a:lstStyle/>
          <a:p>
            <a:pPr>
              <a:defRPr sz="8000"/>
            </a:pPr>
            <a:r>
              <a:rPr b="1">
                <a:solidFill>
                  <a:srgbClr val="0F7A70"/>
                </a:solidFill>
                <a:latin typeface="Helvetica"/>
                <a:ea typeface="Helvetica"/>
                <a:cs typeface="Helvetica"/>
                <a:sym typeface="Helvetica"/>
              </a:rPr>
              <a:t>Rapid Innovation </a:t>
            </a:r>
            <a:r>
              <a:rPr>
                <a:solidFill>
                  <a:srgbClr val="B5B5B5"/>
                </a:solidFill>
              </a:rPr>
              <a:t>requires a</a:t>
            </a:r>
            <a:r>
              <a:t> </a:t>
            </a:r>
            <a:r>
              <a:rPr b="1">
                <a:solidFill>
                  <a:srgbClr val="0F7A70"/>
                </a:solidFill>
                <a:latin typeface="Helvetica"/>
                <a:ea typeface="Helvetica"/>
                <a:cs typeface="Helvetica"/>
                <a:sym typeface="Helvetica"/>
              </a:rPr>
              <a:t>New Approach</a:t>
            </a:r>
          </a:p>
        </p:txBody>
      </p:sp>
      <p:grpSp>
        <p:nvGrpSpPr>
          <p:cNvPr id="798" name="Group 798"/>
          <p:cNvGrpSpPr/>
          <p:nvPr/>
        </p:nvGrpSpPr>
        <p:grpSpPr>
          <a:xfrm>
            <a:off x="12293600" y="2822221"/>
            <a:ext cx="10803467" cy="9223331"/>
            <a:chOff x="0" y="0"/>
            <a:chExt cx="10803466" cy="9223330"/>
          </a:xfrm>
        </p:grpSpPr>
        <p:sp>
          <p:nvSpPr>
            <p:cNvPr id="791" name="Shape 791"/>
            <p:cNvSpPr/>
            <p:nvPr/>
          </p:nvSpPr>
          <p:spPr>
            <a:xfrm>
              <a:off x="0" y="0"/>
              <a:ext cx="10803467" cy="9223331"/>
            </a:xfrm>
            <a:prstGeom prst="roundRect">
              <a:avLst>
                <a:gd name="adj" fmla="val 1057"/>
              </a:avLst>
            </a:prstGeom>
            <a:gradFill flip="none" rotWithShape="1">
              <a:gsLst>
                <a:gs pos="0">
                  <a:srgbClr val="D9D9D9"/>
                </a:gs>
                <a:gs pos="100000">
                  <a:srgbClr val="FFFFFF">
                    <a:alpha val="0"/>
                  </a:srgbClr>
                </a:gs>
              </a:gsLst>
              <a:lin ang="5400000" scaled="0"/>
            </a:gradFill>
            <a:ln w="25400" cap="flat">
              <a:solidFill>
                <a:srgbClr val="D7DF97">
                  <a:alpha val="50000"/>
                </a:srgbClr>
              </a:solidFill>
              <a:prstDash val="solid"/>
              <a:bevel/>
            </a:ln>
            <a:effectLst/>
          </p:spPr>
          <p:txBody>
            <a:bodyPr wrap="square" lIns="121919" tIns="121919" rIns="121919" bIns="121919" numCol="1" anchor="t">
              <a:noAutofit/>
            </a:bodyPr>
            <a:lstStyle/>
            <a:p>
              <a:pPr defTabSz="914400">
                <a:defRPr sz="3200">
                  <a:solidFill>
                    <a:srgbClr val="FFFFFF"/>
                  </a:solidFill>
                  <a:latin typeface="Arial"/>
                  <a:ea typeface="Arial"/>
                  <a:cs typeface="Arial"/>
                  <a:sym typeface="Arial"/>
                </a:defRPr>
              </a:pPr>
            </a:p>
          </p:txBody>
        </p:sp>
        <p:sp>
          <p:nvSpPr>
            <p:cNvPr id="792" name="Shape 792"/>
            <p:cNvSpPr/>
            <p:nvPr/>
          </p:nvSpPr>
          <p:spPr>
            <a:xfrm>
              <a:off x="494728" y="6152445"/>
              <a:ext cx="9936204" cy="22710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L="342900" indent="-342900" algn="l" defTabSz="914400">
                <a:spcBef>
                  <a:spcPts val="600"/>
                </a:spcBef>
                <a:buClr>
                  <a:srgbClr val="AEBF2F"/>
                </a:buClr>
                <a:buSzPct val="100000"/>
                <a:buFont typeface="Wingdings"/>
                <a:buChar char="•"/>
                <a:defRPr sz="3600">
                  <a:solidFill>
                    <a:srgbClr val="4D4D4D"/>
                  </a:solidFill>
                  <a:latin typeface="Arial"/>
                  <a:ea typeface="Arial"/>
                  <a:cs typeface="Arial"/>
                  <a:sym typeface="Arial"/>
                </a:defRPr>
              </a:pPr>
              <a:r>
                <a:t>Continuous delivery, no planned downtime</a:t>
              </a:r>
              <a:endParaRPr sz="6400"/>
            </a:p>
            <a:p>
              <a:pPr marL="342900" indent="-342900" algn="l" defTabSz="914400">
                <a:spcBef>
                  <a:spcPts val="600"/>
                </a:spcBef>
                <a:buClr>
                  <a:srgbClr val="AEBF2F"/>
                </a:buClr>
                <a:buSzPct val="100000"/>
                <a:buFont typeface="Wingdings"/>
                <a:buChar char="•"/>
                <a:defRPr sz="3600">
                  <a:solidFill>
                    <a:srgbClr val="4D4D4D"/>
                  </a:solidFill>
                  <a:latin typeface="Arial"/>
                  <a:ea typeface="Arial"/>
                  <a:cs typeface="Arial"/>
                  <a:sym typeface="Arial"/>
                </a:defRPr>
              </a:pPr>
              <a:r>
                <a:t>Instant scaling of apps and data services</a:t>
              </a:r>
              <a:endParaRPr sz="6400"/>
            </a:p>
            <a:p>
              <a:pPr marL="342900" indent="-342900" algn="l" defTabSz="914400">
                <a:spcBef>
                  <a:spcPts val="600"/>
                </a:spcBef>
                <a:buClr>
                  <a:srgbClr val="AEBF2F"/>
                </a:buClr>
                <a:buSzPct val="100000"/>
                <a:buFont typeface="Wingdings"/>
                <a:buChar char="•"/>
                <a:defRPr sz="3600">
                  <a:solidFill>
                    <a:srgbClr val="4D4D4D"/>
                  </a:solidFill>
                  <a:latin typeface="Arial"/>
                  <a:ea typeface="Arial"/>
                  <a:cs typeface="Arial"/>
                  <a:sym typeface="Arial"/>
                </a:defRPr>
              </a:pPr>
              <a:r>
                <a:t>Automation and deployment consistency </a:t>
              </a:r>
              <a:br/>
              <a:r>
                <a:t>at every step</a:t>
              </a:r>
            </a:p>
          </p:txBody>
        </p:sp>
        <p:grpSp>
          <p:nvGrpSpPr>
            <p:cNvPr id="796" name="Group 796"/>
            <p:cNvGrpSpPr/>
            <p:nvPr/>
          </p:nvGrpSpPr>
          <p:grpSpPr>
            <a:xfrm>
              <a:off x="2373878" y="1190978"/>
              <a:ext cx="6114412" cy="4312620"/>
              <a:chOff x="0" y="0"/>
              <a:chExt cx="6114410" cy="4312618"/>
            </a:xfrm>
          </p:grpSpPr>
          <p:pic>
            <p:nvPicPr>
              <p:cNvPr id="793" name="image33.png" descr="http://blog.zenoss.com/wp-content/uploads/2013/01/Cog-Cloud.jpg"/>
              <p:cNvPicPr>
                <a:picLocks noChangeAspect="1"/>
              </p:cNvPicPr>
              <p:nvPr/>
            </p:nvPicPr>
            <p:blipFill>
              <a:blip r:embed="rId2">
                <a:extLst/>
              </a:blip>
              <a:srcRect l="0" t="0" r="0" b="8584"/>
              <a:stretch>
                <a:fillRect/>
              </a:stretch>
            </p:blipFill>
            <p:spPr>
              <a:xfrm>
                <a:off x="7400" y="0"/>
                <a:ext cx="6033975" cy="4312619"/>
              </a:xfrm>
              <a:prstGeom prst="rect">
                <a:avLst/>
              </a:prstGeom>
              <a:ln w="12700" cap="flat">
                <a:noFill/>
                <a:miter lim="400000"/>
              </a:ln>
              <a:effectLst/>
            </p:spPr>
          </p:pic>
          <p:sp>
            <p:nvSpPr>
              <p:cNvPr id="794" name="Shape 794"/>
              <p:cNvSpPr/>
              <p:nvPr/>
            </p:nvSpPr>
            <p:spPr>
              <a:xfrm>
                <a:off x="3885453" y="3793272"/>
                <a:ext cx="2228958" cy="373375"/>
              </a:xfrm>
              <a:prstGeom prst="rect">
                <a:avLst/>
              </a:prstGeom>
              <a:solidFill>
                <a:srgbClr val="F2F2F2"/>
              </a:solidFill>
              <a:ln w="12700" cap="flat">
                <a:noFill/>
                <a:miter lim="400000"/>
              </a:ln>
              <a:effectLst/>
            </p:spPr>
            <p:txBody>
              <a:bodyPr wrap="square" lIns="121919" tIns="121919" rIns="121919" bIns="121919" numCol="1" anchor="ctr">
                <a:noAutofit/>
              </a:bodyPr>
              <a:lstStyle/>
              <a:p>
                <a:pPr defTabSz="914400">
                  <a:defRPr sz="4800">
                    <a:solidFill>
                      <a:srgbClr val="FFFFFF"/>
                    </a:solidFill>
                    <a:latin typeface="Arial"/>
                    <a:ea typeface="Arial"/>
                    <a:cs typeface="Arial"/>
                    <a:sym typeface="Arial"/>
                  </a:defRPr>
                </a:pPr>
              </a:p>
            </p:txBody>
          </p:sp>
          <p:sp>
            <p:nvSpPr>
              <p:cNvPr id="795" name="Shape 795"/>
              <p:cNvSpPr/>
              <p:nvPr/>
            </p:nvSpPr>
            <p:spPr>
              <a:xfrm>
                <a:off x="-1" y="3780829"/>
                <a:ext cx="2228959" cy="373375"/>
              </a:xfrm>
              <a:prstGeom prst="rect">
                <a:avLst/>
              </a:prstGeom>
              <a:solidFill>
                <a:srgbClr val="F2F2F2"/>
              </a:solidFill>
              <a:ln w="12700" cap="flat">
                <a:noFill/>
                <a:miter lim="400000"/>
              </a:ln>
              <a:effectLst/>
            </p:spPr>
            <p:txBody>
              <a:bodyPr wrap="square" lIns="121919" tIns="121919" rIns="121919" bIns="121919" numCol="1" anchor="ctr">
                <a:noAutofit/>
              </a:bodyPr>
              <a:lstStyle/>
              <a:p>
                <a:pPr defTabSz="914400">
                  <a:defRPr sz="4800">
                    <a:solidFill>
                      <a:srgbClr val="FFFFFF"/>
                    </a:solidFill>
                    <a:latin typeface="Arial"/>
                    <a:ea typeface="Arial"/>
                    <a:cs typeface="Arial"/>
                    <a:sym typeface="Arial"/>
                  </a:defRPr>
                </a:pPr>
              </a:p>
            </p:txBody>
          </p:sp>
        </p:grpSp>
        <p:sp>
          <p:nvSpPr>
            <p:cNvPr id="797" name="Shape 797"/>
            <p:cNvSpPr/>
            <p:nvPr/>
          </p:nvSpPr>
          <p:spPr>
            <a:xfrm>
              <a:off x="3705883" y="161533"/>
              <a:ext cx="3585863"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b="1" cap="all" sz="4200">
                  <a:solidFill>
                    <a:srgbClr val="F16F3B"/>
                  </a:solidFill>
                  <a:latin typeface="Arial"/>
                  <a:ea typeface="Arial"/>
                  <a:cs typeface="Arial"/>
                  <a:sym typeface="Arial"/>
                </a:defRPr>
              </a:lvl1pPr>
            </a:lstStyle>
            <a:p>
              <a:pPr>
                <a:defRPr b="0" cap="none">
                  <a:solidFill>
                    <a:srgbClr val="00685D"/>
                  </a:solidFill>
                </a:defRPr>
              </a:pPr>
              <a:r>
                <a:rPr b="1" cap="all">
                  <a:solidFill>
                    <a:srgbClr val="F16F3B"/>
                  </a:solidFill>
                </a:rPr>
                <a:t>Operators</a:t>
              </a:r>
            </a:p>
          </p:txBody>
        </p:sp>
      </p:grpSp>
      <p:sp>
        <p:nvSpPr>
          <p:cNvPr id="799" name="Shape 799"/>
          <p:cNvSpPr/>
          <p:nvPr>
            <p:ph type="body" sz="quarter" idx="4294967295"/>
          </p:nvPr>
        </p:nvSpPr>
        <p:spPr>
          <a:xfrm>
            <a:off x="1659466" y="8974666"/>
            <a:ext cx="10071679" cy="3048001"/>
          </a:xfrm>
          <a:prstGeom prst="rect">
            <a:avLst/>
          </a:prstGeom>
        </p:spPr>
        <p:txBody>
          <a:bodyPr lIns="0" tIns="0" rIns="0" bIns="0" anchor="t"/>
          <a:lstStyle/>
          <a:p>
            <a:pPr marL="342900" indent="-342900" defTabSz="914400">
              <a:spcBef>
                <a:spcPts val="600"/>
              </a:spcBef>
              <a:buClr>
                <a:srgbClr val="AEBF2F"/>
              </a:buClr>
              <a:buSzPct val="100000"/>
              <a:buFont typeface="Wingdings"/>
              <a:defRPr sz="3600">
                <a:solidFill>
                  <a:srgbClr val="4D4D4D"/>
                </a:solidFill>
                <a:latin typeface="Arial"/>
                <a:ea typeface="Arial"/>
                <a:cs typeface="Arial"/>
                <a:sym typeface="Arial"/>
              </a:defRPr>
            </a:pPr>
            <a:r>
              <a:t>Dramatically improve developer experience</a:t>
            </a:r>
          </a:p>
          <a:p>
            <a:pPr marL="342900" indent="-342900" defTabSz="914400">
              <a:spcBef>
                <a:spcPts val="600"/>
              </a:spcBef>
              <a:buClr>
                <a:srgbClr val="AEBF2F"/>
              </a:buClr>
              <a:buSzPct val="100000"/>
              <a:buFont typeface="Wingdings"/>
              <a:defRPr sz="3600">
                <a:solidFill>
                  <a:srgbClr val="4D4D4D"/>
                </a:solidFill>
                <a:latin typeface="Arial"/>
                <a:ea typeface="Arial"/>
                <a:cs typeface="Arial"/>
                <a:sym typeface="Arial"/>
              </a:defRPr>
            </a:pPr>
            <a:r>
              <a:t>Agile teams, rapid iteration</a:t>
            </a:r>
          </a:p>
          <a:p>
            <a:pPr marL="342900" indent="-342900" defTabSz="914400">
              <a:spcBef>
                <a:spcPts val="600"/>
              </a:spcBef>
              <a:buClr>
                <a:srgbClr val="AEBF2F"/>
              </a:buClr>
              <a:buSzPct val="100000"/>
              <a:buFont typeface="Wingdings"/>
              <a:defRPr sz="3600">
                <a:solidFill>
                  <a:srgbClr val="4D4D4D"/>
                </a:solidFill>
                <a:latin typeface="Arial"/>
                <a:ea typeface="Arial"/>
                <a:cs typeface="Arial"/>
                <a:sym typeface="Arial"/>
              </a:defRPr>
            </a:pPr>
            <a:r>
              <a:t>Ingest  and incubate open source advancements and new data services</a:t>
            </a:r>
          </a:p>
        </p:txBody>
      </p:sp>
      <p:grpSp>
        <p:nvGrpSpPr>
          <p:cNvPr id="803" name="Group 803"/>
          <p:cNvGrpSpPr/>
          <p:nvPr/>
        </p:nvGrpSpPr>
        <p:grpSpPr>
          <a:xfrm>
            <a:off x="1388532" y="2822221"/>
            <a:ext cx="10295468" cy="9223331"/>
            <a:chOff x="0" y="0"/>
            <a:chExt cx="10295466" cy="9223330"/>
          </a:xfrm>
        </p:grpSpPr>
        <p:sp>
          <p:nvSpPr>
            <p:cNvPr id="800" name="Shape 800"/>
            <p:cNvSpPr/>
            <p:nvPr/>
          </p:nvSpPr>
          <p:spPr>
            <a:xfrm>
              <a:off x="0" y="0"/>
              <a:ext cx="10295467" cy="9223331"/>
            </a:xfrm>
            <a:prstGeom prst="roundRect">
              <a:avLst>
                <a:gd name="adj" fmla="val 1057"/>
              </a:avLst>
            </a:prstGeom>
            <a:gradFill flip="none" rotWithShape="1">
              <a:gsLst>
                <a:gs pos="0">
                  <a:srgbClr val="D9D9D9"/>
                </a:gs>
                <a:gs pos="100000">
                  <a:srgbClr val="FFFFFF">
                    <a:alpha val="0"/>
                  </a:srgbClr>
                </a:gs>
              </a:gsLst>
              <a:lin ang="5400000" scaled="0"/>
            </a:gradFill>
            <a:ln w="25400" cap="flat">
              <a:solidFill>
                <a:srgbClr val="D7DF97">
                  <a:alpha val="50000"/>
                </a:srgbClr>
              </a:solidFill>
              <a:prstDash val="solid"/>
              <a:bevel/>
            </a:ln>
            <a:effectLst/>
          </p:spPr>
          <p:txBody>
            <a:bodyPr wrap="square" lIns="121919" tIns="121919" rIns="121919" bIns="121919" numCol="1" anchor="t">
              <a:noAutofit/>
            </a:bodyPr>
            <a:lstStyle/>
            <a:p>
              <a:pPr defTabSz="914400">
                <a:defRPr sz="3200">
                  <a:solidFill>
                    <a:srgbClr val="FFFFFF"/>
                  </a:solidFill>
                  <a:latin typeface="Arial"/>
                  <a:ea typeface="Arial"/>
                  <a:cs typeface="Arial"/>
                  <a:sym typeface="Arial"/>
                </a:defRPr>
              </a:pPr>
            </a:p>
          </p:txBody>
        </p:sp>
        <p:pic>
          <p:nvPicPr>
            <p:cNvPr id="801" name="image32.png" descr="http://www.paymentevolution.com/images/developer-gears.jpg"/>
            <p:cNvPicPr>
              <a:picLocks noChangeAspect="1"/>
            </p:cNvPicPr>
            <p:nvPr/>
          </p:nvPicPr>
          <p:blipFill>
            <a:blip r:embed="rId3">
              <a:extLst/>
            </a:blip>
            <a:stretch>
              <a:fillRect/>
            </a:stretch>
          </p:blipFill>
          <p:spPr>
            <a:xfrm>
              <a:off x="1973312" y="1293149"/>
              <a:ext cx="5985355" cy="4593062"/>
            </a:xfrm>
            <a:prstGeom prst="rect">
              <a:avLst/>
            </a:prstGeom>
            <a:ln w="12700" cap="flat">
              <a:noFill/>
              <a:miter lim="400000"/>
            </a:ln>
            <a:effectLst/>
          </p:spPr>
        </p:pic>
        <p:sp>
          <p:nvSpPr>
            <p:cNvPr id="802" name="Shape 802"/>
            <p:cNvSpPr/>
            <p:nvPr/>
          </p:nvSpPr>
          <p:spPr>
            <a:xfrm>
              <a:off x="3014836" y="161533"/>
              <a:ext cx="3902309"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b="1" cap="all" sz="4200">
                  <a:solidFill>
                    <a:srgbClr val="F16F3B"/>
                  </a:solidFill>
                  <a:latin typeface="Arial"/>
                  <a:ea typeface="Arial"/>
                  <a:cs typeface="Arial"/>
                  <a:sym typeface="Arial"/>
                </a:defRPr>
              </a:lvl1pPr>
            </a:lstStyle>
            <a:p>
              <a:pPr>
                <a:defRPr b="0" cap="none">
                  <a:solidFill>
                    <a:srgbClr val="00685D"/>
                  </a:solidFill>
                </a:defRPr>
              </a:pPr>
              <a:r>
                <a:rPr b="1" cap="all">
                  <a:solidFill>
                    <a:srgbClr val="F16F3B"/>
                  </a:solidFill>
                </a:rPr>
                <a:t>Developers</a:t>
              </a: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798"/>
                                        </p:tgtEl>
                                        <p:attrNameLst>
                                          <p:attrName>style.visibility</p:attrName>
                                        </p:attrNameLst>
                                      </p:cBhvr>
                                      <p:to>
                                        <p:strVal val="visible"/>
                                      </p:to>
                                    </p:set>
                                    <p:anim calcmode="lin" valueType="num">
                                      <p:cBhvr>
                                        <p:cTn id="7" dur="1000" fill="hold"/>
                                        <p:tgtEl>
                                          <p:spTgt spid="798"/>
                                        </p:tgtEl>
                                        <p:attrNameLst>
                                          <p:attrName>ppt_x</p:attrName>
                                        </p:attrNameLst>
                                      </p:cBhvr>
                                      <p:tavLst>
                                        <p:tav tm="0">
                                          <p:val>
                                            <p:strVal val="#ppt_x"/>
                                          </p:val>
                                        </p:tav>
                                        <p:tav tm="100000">
                                          <p:val>
                                            <p:strVal val="#ppt_x"/>
                                          </p:val>
                                        </p:tav>
                                      </p:tavLst>
                                    </p:anim>
                                    <p:anim calcmode="lin" valueType="num">
                                      <p:cBhvr>
                                        <p:cTn id="8" dur="1000" fill="hold"/>
                                        <p:tgtEl>
                                          <p:spTgt spid="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8"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5" name="Shape 805"/>
          <p:cNvSpPr/>
          <p:nvPr>
            <p:ph type="ctrTitle"/>
          </p:nvPr>
        </p:nvSpPr>
        <p:spPr>
          <a:prstGeom prst="rect">
            <a:avLst/>
          </a:prstGeom>
        </p:spPr>
        <p:txBody>
          <a:bodyPr/>
          <a:lstStyle/>
          <a:p>
            <a:pPr/>
            <a:r>
              <a:t>Cloud Foundry in Action</a:t>
            </a:r>
          </a:p>
        </p:txBody>
      </p:sp>
      <p:sp>
        <p:nvSpPr>
          <p:cNvPr id="806" name="Shape 806"/>
          <p:cNvSpPr/>
          <p:nvPr>
            <p:ph type="subTitle" sz="quarter" idx="1"/>
          </p:nvPr>
        </p:nvSpPr>
        <p:spPr>
          <a:prstGeom prst="rect">
            <a:avLst/>
          </a:prstGeom>
        </p:spPr>
        <p:txBody>
          <a:bodyPr/>
          <a:lstStyle/>
          <a:p>
            <a:pPr/>
            <a:r>
              <a:t>The “It Just Works” Experience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8" name="Shape 808"/>
          <p:cNvSpPr/>
          <p:nvPr/>
        </p:nvSpPr>
        <p:spPr>
          <a:xfrm flipH="1">
            <a:off x="1397147" y="3550021"/>
            <a:ext cx="21970847" cy="7450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BFBFBF">
              <a:alpha val="30000"/>
            </a:srgbClr>
          </a:solidFill>
          <a:ln w="12700">
            <a:miter lim="400000"/>
          </a:ln>
        </p:spPr>
        <p:txBody>
          <a:bodyPr lIns="121919" tIns="121919" rIns="121919" bIns="121919" anchor="ctr"/>
          <a:lstStyle/>
          <a:p>
            <a:pPr defTabSz="914400">
              <a:defRPr sz="4800">
                <a:solidFill>
                  <a:srgbClr val="FFFFFF"/>
                </a:solidFill>
                <a:latin typeface="Arial"/>
                <a:ea typeface="Arial"/>
                <a:cs typeface="Arial"/>
                <a:sym typeface="Arial"/>
              </a:defRPr>
            </a:pPr>
          </a:p>
        </p:txBody>
      </p:sp>
      <p:sp>
        <p:nvSpPr>
          <p:cNvPr id="809" name="Shape 809"/>
          <p:cNvSpPr/>
          <p:nvPr/>
        </p:nvSpPr>
        <p:spPr>
          <a:xfrm flipH="1" flipV="1">
            <a:off x="1348679" y="6654802"/>
            <a:ext cx="6295" cy="4370894"/>
          </a:xfrm>
          <a:prstGeom prst="line">
            <a:avLst/>
          </a:prstGeom>
          <a:ln w="101600">
            <a:solidFill>
              <a:srgbClr val="2C95DD"/>
            </a:solidFill>
            <a:prstDash val="dash"/>
            <a:tailEnd type="triangle"/>
          </a:ln>
        </p:spPr>
        <p:txBody>
          <a:bodyPr lIns="121919" tIns="121919" rIns="121919" bIns="121919"/>
          <a:lstStyle/>
          <a:p>
            <a:pPr algn="l" defTabSz="457200">
              <a:defRPr sz="3200">
                <a:latin typeface="Helvetica"/>
                <a:ea typeface="Helvetica"/>
                <a:cs typeface="Helvetica"/>
                <a:sym typeface="Helvetica"/>
              </a:defRPr>
            </a:pPr>
          </a:p>
        </p:txBody>
      </p:sp>
      <p:sp>
        <p:nvSpPr>
          <p:cNvPr id="810" name="Shape 810"/>
          <p:cNvSpPr/>
          <p:nvPr/>
        </p:nvSpPr>
        <p:spPr>
          <a:xfrm>
            <a:off x="165099" y="5720387"/>
            <a:ext cx="2435836" cy="915212"/>
          </a:xfrm>
          <a:prstGeom prst="rect">
            <a:avLst/>
          </a:prstGeom>
          <a:ln w="12700">
            <a:miter lim="400000"/>
          </a:ln>
          <a:extLst>
            <a:ext uri="{C572A759-6A51-4108-AA02-DFA0A04FC94B}">
              <ma14:wrappingTextBoxFlag xmlns:ma14="http://schemas.microsoft.com/office/mac/drawingml/2011/main" val="1"/>
            </a:ext>
          </a:extLst>
        </p:spPr>
        <p:txBody>
          <a:bodyPr lIns="51205" tIns="51205" rIns="51205" bIns="51205">
            <a:spAutoFit/>
          </a:bodyPr>
          <a:lstStyle>
            <a:lvl1pPr defTabSz="1024127">
              <a:defRPr sz="2600">
                <a:latin typeface="Calibri"/>
                <a:ea typeface="Calibri"/>
                <a:cs typeface="Calibri"/>
                <a:sym typeface="Calibri"/>
              </a:defRPr>
            </a:lvl1pPr>
          </a:lstStyle>
          <a:p>
            <a:pPr>
              <a:defRPr>
                <a:solidFill>
                  <a:srgbClr val="00685D"/>
                </a:solidFill>
                <a:latin typeface="Arial"/>
                <a:ea typeface="Arial"/>
                <a:cs typeface="Arial"/>
                <a:sym typeface="Arial"/>
              </a:defRPr>
            </a:pPr>
            <a:r>
              <a:rPr>
                <a:solidFill>
                  <a:srgbClr val="000000"/>
                </a:solidFill>
                <a:latin typeface="Calibri"/>
                <a:ea typeface="Calibri"/>
                <a:cs typeface="Calibri"/>
                <a:sym typeface="Calibri"/>
              </a:rPr>
              <a:t>Agility and Cost Savings</a:t>
            </a:r>
          </a:p>
        </p:txBody>
      </p:sp>
      <p:sp>
        <p:nvSpPr>
          <p:cNvPr id="811" name="Shape 811"/>
          <p:cNvSpPr/>
          <p:nvPr/>
        </p:nvSpPr>
        <p:spPr>
          <a:xfrm>
            <a:off x="1348693" y="10972238"/>
            <a:ext cx="22617465" cy="1"/>
          </a:xfrm>
          <a:prstGeom prst="line">
            <a:avLst/>
          </a:prstGeom>
          <a:ln w="101600">
            <a:solidFill>
              <a:srgbClr val="2C95DD"/>
            </a:solidFill>
            <a:prstDash val="dash"/>
            <a:tailEnd type="triangle"/>
          </a:ln>
        </p:spPr>
        <p:txBody>
          <a:bodyPr lIns="121919" tIns="121919" rIns="121919" bIns="121919"/>
          <a:lstStyle/>
          <a:p>
            <a:pPr algn="l" defTabSz="457200">
              <a:defRPr sz="3200">
                <a:latin typeface="Helvetica"/>
                <a:ea typeface="Helvetica"/>
                <a:cs typeface="Helvetica"/>
                <a:sym typeface="Helvetica"/>
              </a:defRPr>
            </a:pPr>
          </a:p>
        </p:txBody>
      </p:sp>
      <p:sp>
        <p:nvSpPr>
          <p:cNvPr id="812" name="Shape 812"/>
          <p:cNvSpPr/>
          <p:nvPr/>
        </p:nvSpPr>
        <p:spPr>
          <a:xfrm>
            <a:off x="19710393" y="11146266"/>
            <a:ext cx="4267207" cy="508812"/>
          </a:xfrm>
          <a:prstGeom prst="rect">
            <a:avLst/>
          </a:prstGeom>
          <a:ln w="12700">
            <a:miter lim="400000"/>
          </a:ln>
          <a:extLst>
            <a:ext uri="{C572A759-6A51-4108-AA02-DFA0A04FC94B}">
              <ma14:wrappingTextBoxFlag xmlns:ma14="http://schemas.microsoft.com/office/mac/drawingml/2011/main" val="1"/>
            </a:ext>
          </a:extLst>
        </p:spPr>
        <p:txBody>
          <a:bodyPr lIns="51205" tIns="51205" rIns="51205" bIns="51205">
            <a:spAutoFit/>
          </a:bodyPr>
          <a:lstStyle>
            <a:lvl1pPr defTabSz="1024127">
              <a:defRPr sz="2600">
                <a:latin typeface="Calibri"/>
                <a:ea typeface="Calibri"/>
                <a:cs typeface="Calibri"/>
                <a:sym typeface="Calibri"/>
              </a:defRPr>
            </a:lvl1pPr>
          </a:lstStyle>
          <a:p>
            <a:pPr>
              <a:defRPr>
                <a:solidFill>
                  <a:srgbClr val="00685D"/>
                </a:solidFill>
                <a:latin typeface="Arial"/>
                <a:ea typeface="Arial"/>
                <a:cs typeface="Arial"/>
                <a:sym typeface="Arial"/>
              </a:defRPr>
            </a:pPr>
            <a:r>
              <a:rPr>
                <a:solidFill>
                  <a:srgbClr val="000000"/>
                </a:solidFill>
                <a:latin typeface="Calibri"/>
                <a:ea typeface="Calibri"/>
                <a:cs typeface="Calibri"/>
                <a:sym typeface="Calibri"/>
              </a:rPr>
              <a:t>Cloud Enablement</a:t>
            </a:r>
          </a:p>
        </p:txBody>
      </p:sp>
      <p:grpSp>
        <p:nvGrpSpPr>
          <p:cNvPr id="844" name="Group 844"/>
          <p:cNvGrpSpPr/>
          <p:nvPr/>
        </p:nvGrpSpPr>
        <p:grpSpPr>
          <a:xfrm>
            <a:off x="2566748" y="3375333"/>
            <a:ext cx="5661377" cy="7290792"/>
            <a:chOff x="0" y="0"/>
            <a:chExt cx="5661376" cy="7290791"/>
          </a:xfrm>
        </p:grpSpPr>
        <p:sp>
          <p:nvSpPr>
            <p:cNvPr id="813" name="Shape 813"/>
            <p:cNvSpPr/>
            <p:nvPr/>
          </p:nvSpPr>
          <p:spPr>
            <a:xfrm>
              <a:off x="0" y="0"/>
              <a:ext cx="5661377"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914400">
                <a:defRPr sz="4800">
                  <a:solidFill>
                    <a:srgbClr val="FFFFFF"/>
                  </a:solidFill>
                  <a:latin typeface="Arial"/>
                  <a:ea typeface="Arial"/>
                  <a:cs typeface="Arial"/>
                  <a:sym typeface="Arial"/>
                </a:defRPr>
              </a:pPr>
              <a:r>
                <a:rPr b="1">
                  <a:solidFill>
                    <a:srgbClr val="022828"/>
                  </a:solidFill>
                </a:rPr>
                <a:t>   </a:t>
              </a:r>
              <a:r>
                <a:rPr b="1" sz="4200">
                  <a:solidFill>
                    <a:srgbClr val="022828"/>
                  </a:solidFill>
                </a:rPr>
                <a:t>Traditional IT</a:t>
              </a:r>
            </a:p>
          </p:txBody>
        </p:sp>
        <p:grpSp>
          <p:nvGrpSpPr>
            <p:cNvPr id="841" name="Group 841"/>
            <p:cNvGrpSpPr/>
            <p:nvPr/>
          </p:nvGrpSpPr>
          <p:grpSpPr>
            <a:xfrm>
              <a:off x="1090122" y="1077165"/>
              <a:ext cx="4063592" cy="6213627"/>
              <a:chOff x="0" y="0"/>
              <a:chExt cx="4063591" cy="6213626"/>
            </a:xfrm>
          </p:grpSpPr>
          <p:grpSp>
            <p:nvGrpSpPr>
              <p:cNvPr id="816" name="Group 816"/>
              <p:cNvGrpSpPr/>
              <p:nvPr/>
            </p:nvGrpSpPr>
            <p:grpSpPr>
              <a:xfrm>
                <a:off x="0" y="4800601"/>
                <a:ext cx="4063592" cy="727227"/>
                <a:chOff x="0" y="0"/>
                <a:chExt cx="4063591" cy="727225"/>
              </a:xfrm>
            </p:grpSpPr>
            <p:sp>
              <p:nvSpPr>
                <p:cNvPr id="814" name="Shape 814"/>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15" name="Shape 815"/>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Storage</a:t>
                  </a:r>
                </a:p>
              </p:txBody>
            </p:sp>
          </p:grpSp>
          <p:grpSp>
            <p:nvGrpSpPr>
              <p:cNvPr id="819" name="Group 819"/>
              <p:cNvGrpSpPr/>
              <p:nvPr/>
            </p:nvGrpSpPr>
            <p:grpSpPr>
              <a:xfrm>
                <a:off x="0" y="4114800"/>
                <a:ext cx="4063592" cy="727226"/>
                <a:chOff x="0" y="0"/>
                <a:chExt cx="4063591" cy="727225"/>
              </a:xfrm>
            </p:grpSpPr>
            <p:sp>
              <p:nvSpPr>
                <p:cNvPr id="817" name="Shape 817"/>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18" name="Shape 818"/>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Servers</a:t>
                  </a:r>
                </a:p>
              </p:txBody>
            </p:sp>
          </p:grpSp>
          <p:grpSp>
            <p:nvGrpSpPr>
              <p:cNvPr id="822" name="Group 822"/>
              <p:cNvGrpSpPr/>
              <p:nvPr/>
            </p:nvGrpSpPr>
            <p:grpSpPr>
              <a:xfrm>
                <a:off x="0" y="5486400"/>
                <a:ext cx="4063592" cy="727226"/>
                <a:chOff x="0" y="0"/>
                <a:chExt cx="4063591" cy="727225"/>
              </a:xfrm>
            </p:grpSpPr>
            <p:sp>
              <p:nvSpPr>
                <p:cNvPr id="820" name="Shape 820"/>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21" name="Shape 821"/>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Networking</a:t>
                  </a:r>
                </a:p>
              </p:txBody>
            </p:sp>
          </p:grpSp>
          <p:grpSp>
            <p:nvGrpSpPr>
              <p:cNvPr id="825" name="Group 825"/>
              <p:cNvGrpSpPr/>
              <p:nvPr/>
            </p:nvGrpSpPr>
            <p:grpSpPr>
              <a:xfrm>
                <a:off x="0" y="2743199"/>
                <a:ext cx="4063592" cy="727227"/>
                <a:chOff x="0" y="0"/>
                <a:chExt cx="4063591" cy="727225"/>
              </a:xfrm>
            </p:grpSpPr>
            <p:sp>
              <p:nvSpPr>
                <p:cNvPr id="823" name="Shape 823"/>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24" name="Shape 824"/>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O/S</a:t>
                  </a:r>
                </a:p>
              </p:txBody>
            </p:sp>
          </p:grpSp>
          <p:grpSp>
            <p:nvGrpSpPr>
              <p:cNvPr id="828" name="Group 828"/>
              <p:cNvGrpSpPr/>
              <p:nvPr/>
            </p:nvGrpSpPr>
            <p:grpSpPr>
              <a:xfrm>
                <a:off x="0" y="2057400"/>
                <a:ext cx="4063592" cy="727226"/>
                <a:chOff x="0" y="0"/>
                <a:chExt cx="4063591" cy="727225"/>
              </a:xfrm>
            </p:grpSpPr>
            <p:sp>
              <p:nvSpPr>
                <p:cNvPr id="826" name="Shape 826"/>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27" name="Shape 827"/>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Middleware</a:t>
                  </a:r>
                </a:p>
              </p:txBody>
            </p:sp>
          </p:grpSp>
          <p:grpSp>
            <p:nvGrpSpPr>
              <p:cNvPr id="831" name="Group 831"/>
              <p:cNvGrpSpPr/>
              <p:nvPr/>
            </p:nvGrpSpPr>
            <p:grpSpPr>
              <a:xfrm>
                <a:off x="0" y="3429000"/>
                <a:ext cx="4063592" cy="727227"/>
                <a:chOff x="0" y="0"/>
                <a:chExt cx="4063591" cy="727225"/>
              </a:xfrm>
            </p:grpSpPr>
            <p:sp>
              <p:nvSpPr>
                <p:cNvPr id="829" name="Shape 829"/>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30" name="Shape 830"/>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Virtualization</a:t>
                  </a:r>
                </a:p>
              </p:txBody>
            </p:sp>
          </p:grpSp>
          <p:grpSp>
            <p:nvGrpSpPr>
              <p:cNvPr id="834" name="Group 834"/>
              <p:cNvGrpSpPr/>
              <p:nvPr/>
            </p:nvGrpSpPr>
            <p:grpSpPr>
              <a:xfrm>
                <a:off x="0" y="685799"/>
                <a:ext cx="4063592" cy="727227"/>
                <a:chOff x="0" y="0"/>
                <a:chExt cx="4063591" cy="727225"/>
              </a:xfrm>
            </p:grpSpPr>
            <p:sp>
              <p:nvSpPr>
                <p:cNvPr id="832" name="Shape 832"/>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33" name="Shape 833"/>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Data</a:t>
                  </a:r>
                </a:p>
              </p:txBody>
            </p:sp>
          </p:grpSp>
          <p:grpSp>
            <p:nvGrpSpPr>
              <p:cNvPr id="837" name="Group 837"/>
              <p:cNvGrpSpPr/>
              <p:nvPr/>
            </p:nvGrpSpPr>
            <p:grpSpPr>
              <a:xfrm>
                <a:off x="0" y="0"/>
                <a:ext cx="4063592" cy="727226"/>
                <a:chOff x="0" y="0"/>
                <a:chExt cx="4063591" cy="727225"/>
              </a:xfrm>
            </p:grpSpPr>
            <p:sp>
              <p:nvSpPr>
                <p:cNvPr id="835" name="Shape 835"/>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FFFFFF"/>
                      </a:solidFill>
                      <a:latin typeface="Arial"/>
                      <a:ea typeface="Arial"/>
                      <a:cs typeface="Arial"/>
                      <a:sym typeface="Arial"/>
                    </a:defRPr>
                  </a:pPr>
                </a:p>
              </p:txBody>
            </p:sp>
            <p:sp>
              <p:nvSpPr>
                <p:cNvPr id="836" name="Shape 836"/>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r>
                    <a:t>Applications</a:t>
                  </a:r>
                </a:p>
              </p:txBody>
            </p:sp>
          </p:grpSp>
          <p:grpSp>
            <p:nvGrpSpPr>
              <p:cNvPr id="840" name="Group 840"/>
              <p:cNvGrpSpPr/>
              <p:nvPr/>
            </p:nvGrpSpPr>
            <p:grpSpPr>
              <a:xfrm>
                <a:off x="0" y="1371600"/>
                <a:ext cx="4063592" cy="727227"/>
                <a:chOff x="0" y="0"/>
                <a:chExt cx="4063591" cy="727225"/>
              </a:xfrm>
            </p:grpSpPr>
            <p:sp>
              <p:nvSpPr>
                <p:cNvPr id="838" name="Shape 838"/>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39" name="Shape 839"/>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Runtime</a:t>
                  </a:r>
                </a:p>
              </p:txBody>
            </p:sp>
          </p:grpSp>
        </p:grpSp>
        <p:sp>
          <p:nvSpPr>
            <p:cNvPr id="842" name="Shape 842"/>
            <p:cNvSpPr/>
            <p:nvPr/>
          </p:nvSpPr>
          <p:spPr>
            <a:xfrm rot="16200000">
              <a:off x="-887990" y="3802836"/>
              <a:ext cx="280730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a:r>
                <a:t>You Manage</a:t>
              </a:r>
            </a:p>
          </p:txBody>
        </p:sp>
        <p:sp>
          <p:nvSpPr>
            <p:cNvPr id="843" name="Shape 843"/>
            <p:cNvSpPr/>
            <p:nvPr/>
          </p:nvSpPr>
          <p:spPr>
            <a:xfrm flipV="1">
              <a:off x="929963" y="1089137"/>
              <a:ext cx="1" cy="597895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p>
          </p:txBody>
        </p:sp>
      </p:grpSp>
      <p:grpSp>
        <p:nvGrpSpPr>
          <p:cNvPr id="880" name="Group 880"/>
          <p:cNvGrpSpPr/>
          <p:nvPr/>
        </p:nvGrpSpPr>
        <p:grpSpPr>
          <a:xfrm>
            <a:off x="9104248" y="3375335"/>
            <a:ext cx="6045821" cy="7290800"/>
            <a:chOff x="0" y="0"/>
            <a:chExt cx="6045819" cy="7290799"/>
          </a:xfrm>
        </p:grpSpPr>
        <p:grpSp>
          <p:nvGrpSpPr>
            <p:cNvPr id="877" name="Group 877"/>
            <p:cNvGrpSpPr/>
            <p:nvPr/>
          </p:nvGrpSpPr>
          <p:grpSpPr>
            <a:xfrm>
              <a:off x="0" y="-1"/>
              <a:ext cx="6045820" cy="7290801"/>
              <a:chOff x="1236328" y="0"/>
              <a:chExt cx="6045819" cy="7290799"/>
            </a:xfrm>
          </p:grpSpPr>
          <p:grpSp>
            <p:nvGrpSpPr>
              <p:cNvPr id="847" name="Group 847"/>
              <p:cNvGrpSpPr/>
              <p:nvPr/>
            </p:nvGrpSpPr>
            <p:grpSpPr>
              <a:xfrm>
                <a:off x="2346837" y="3829433"/>
                <a:ext cx="4063590" cy="727227"/>
                <a:chOff x="0" y="0"/>
                <a:chExt cx="4063589" cy="727225"/>
              </a:xfrm>
            </p:grpSpPr>
            <p:sp>
              <p:nvSpPr>
                <p:cNvPr id="845" name="Shape 845"/>
                <p:cNvSpPr/>
                <p:nvPr/>
              </p:nvSpPr>
              <p:spPr>
                <a:xfrm>
                  <a:off x="0" y="0"/>
                  <a:ext cx="4063590" cy="548641"/>
                </a:xfrm>
                <a:prstGeom prst="roundRect">
                  <a:avLst>
                    <a:gd name="adj" fmla="val 6250"/>
                  </a:avLst>
                </a:prstGeom>
                <a:gradFill flip="none" rotWithShape="1">
                  <a:gsLst>
                    <a:gs pos="0">
                      <a:srgbClr val="F2F2F2"/>
                    </a:gs>
                    <a:gs pos="51000">
                      <a:srgbClr val="107CA3"/>
                    </a:gs>
                    <a:gs pos="100000">
                      <a:srgbClr val="045674"/>
                    </a:gs>
                  </a:gsLst>
                  <a:lin ang="16200000" scaled="0"/>
                </a:gradFill>
                <a:ln w="25400" cap="flat">
                  <a:solidFill>
                    <a:srgbClr val="00685D"/>
                  </a:solidFill>
                  <a:prstDash val="solid"/>
                  <a:bevel/>
                </a:ln>
                <a:effectLst>
                  <a:outerShdw sx="100000" sy="100000" kx="0" ky="0" algn="b" rotWithShape="0" blurRad="101600" dist="50800" dir="5400000">
                    <a:srgbClr val="000000">
                      <a:alpha val="35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46" name="Shape 846"/>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effectLst>
                        <a:outerShdw sx="100000" sy="100000" kx="0" ky="0" algn="b" rotWithShape="0" blurRad="38100" dist="38100" dir="2700000">
                          <a:srgbClr val="000000">
                            <a:alpha val="43137"/>
                          </a:srgbClr>
                        </a:outerShdw>
                      </a:effectLst>
                      <a:latin typeface="Arial"/>
                      <a:ea typeface="Arial"/>
                      <a:cs typeface="Arial"/>
                      <a:sym typeface="Arial"/>
                    </a:defRPr>
                  </a:lvl1pPr>
                </a:lstStyle>
                <a:p>
                  <a:pPr>
                    <a:defRPr>
                      <a:solidFill>
                        <a:srgbClr val="00685D"/>
                      </a:solidFill>
                      <a:effectLst/>
                    </a:defRPr>
                  </a:pPr>
                  <a:r>
                    <a:rPr>
                      <a:solidFill>
                        <a:srgbClr val="FFFFFF"/>
                      </a:solidFill>
                      <a:effectLst>
                        <a:outerShdw sx="100000" sy="100000" kx="0" ky="0" algn="b" rotWithShape="0" blurRad="38100" dist="38100" dir="2700000">
                          <a:srgbClr val="000000">
                            <a:alpha val="43137"/>
                          </a:srgbClr>
                        </a:outerShdw>
                      </a:effectLst>
                    </a:rPr>
                    <a:t>O/S</a:t>
                  </a:r>
                </a:p>
              </p:txBody>
            </p:sp>
          </p:grpSp>
          <p:grpSp>
            <p:nvGrpSpPr>
              <p:cNvPr id="875" name="Group 875"/>
              <p:cNvGrpSpPr/>
              <p:nvPr/>
            </p:nvGrpSpPr>
            <p:grpSpPr>
              <a:xfrm>
                <a:off x="1236328" y="0"/>
                <a:ext cx="5661376" cy="7290799"/>
                <a:chOff x="1236328" y="0"/>
                <a:chExt cx="5661375" cy="7290798"/>
              </a:xfrm>
            </p:grpSpPr>
            <p:sp>
              <p:nvSpPr>
                <p:cNvPr id="848" name="Shape 848"/>
                <p:cNvSpPr/>
                <p:nvPr/>
              </p:nvSpPr>
              <p:spPr>
                <a:xfrm>
                  <a:off x="1236328" y="0"/>
                  <a:ext cx="5661376"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914400">
                    <a:defRPr sz="4800">
                      <a:solidFill>
                        <a:srgbClr val="FFFFFF"/>
                      </a:solidFill>
                      <a:latin typeface="Arial"/>
                      <a:ea typeface="Arial"/>
                      <a:cs typeface="Arial"/>
                      <a:sym typeface="Arial"/>
                    </a:defRPr>
                  </a:pPr>
                  <a:r>
                    <a:rPr b="1">
                      <a:solidFill>
                        <a:srgbClr val="022828"/>
                      </a:solidFill>
                    </a:rPr>
                    <a:t>   </a:t>
                  </a:r>
                  <a:r>
                    <a:rPr b="1" sz="4200">
                      <a:solidFill>
                        <a:srgbClr val="022828"/>
                      </a:solidFill>
                    </a:rPr>
                    <a:t>IaaS</a:t>
                  </a:r>
                </a:p>
              </p:txBody>
            </p:sp>
            <p:grpSp>
              <p:nvGrpSpPr>
                <p:cNvPr id="873" name="Group 873"/>
                <p:cNvGrpSpPr/>
                <p:nvPr/>
              </p:nvGrpSpPr>
              <p:grpSpPr>
                <a:xfrm>
                  <a:off x="2326450" y="1077166"/>
                  <a:ext cx="4063593" cy="6213633"/>
                  <a:chOff x="0" y="0"/>
                  <a:chExt cx="4063592" cy="6213632"/>
                </a:xfrm>
              </p:grpSpPr>
              <p:grpSp>
                <p:nvGrpSpPr>
                  <p:cNvPr id="851" name="Group 851"/>
                  <p:cNvGrpSpPr/>
                  <p:nvPr/>
                </p:nvGrpSpPr>
                <p:grpSpPr>
                  <a:xfrm>
                    <a:off x="0" y="4800606"/>
                    <a:ext cx="4063593" cy="727227"/>
                    <a:chOff x="0" y="0"/>
                    <a:chExt cx="4063592" cy="727225"/>
                  </a:xfrm>
                </p:grpSpPr>
                <p:sp>
                  <p:nvSpPr>
                    <p:cNvPr id="849" name="Shape 849"/>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50" name="Shape 850"/>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a:r>
                        <a:t>Storage</a:t>
                      </a:r>
                    </a:p>
                  </p:txBody>
                </p:sp>
              </p:grpSp>
              <p:grpSp>
                <p:nvGrpSpPr>
                  <p:cNvPr id="854" name="Group 854"/>
                  <p:cNvGrpSpPr/>
                  <p:nvPr/>
                </p:nvGrpSpPr>
                <p:grpSpPr>
                  <a:xfrm>
                    <a:off x="0" y="4114803"/>
                    <a:ext cx="4063593" cy="727227"/>
                    <a:chOff x="0" y="0"/>
                    <a:chExt cx="4063592" cy="727225"/>
                  </a:xfrm>
                </p:grpSpPr>
                <p:sp>
                  <p:nvSpPr>
                    <p:cNvPr id="852" name="Shape 852"/>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53" name="Shape 853"/>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a:r>
                        <a:t>Servers</a:t>
                      </a:r>
                    </a:p>
                  </p:txBody>
                </p:sp>
              </p:grpSp>
              <p:grpSp>
                <p:nvGrpSpPr>
                  <p:cNvPr id="857" name="Group 857"/>
                  <p:cNvGrpSpPr/>
                  <p:nvPr/>
                </p:nvGrpSpPr>
                <p:grpSpPr>
                  <a:xfrm>
                    <a:off x="0" y="5486406"/>
                    <a:ext cx="4063593" cy="727227"/>
                    <a:chOff x="0" y="0"/>
                    <a:chExt cx="4063592" cy="727225"/>
                  </a:xfrm>
                </p:grpSpPr>
                <p:sp>
                  <p:nvSpPr>
                    <p:cNvPr id="855" name="Shape 855"/>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56" name="Shape 856"/>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a:r>
                        <a:t>Networking</a:t>
                      </a:r>
                    </a:p>
                  </p:txBody>
                </p:sp>
              </p:grpSp>
              <p:grpSp>
                <p:nvGrpSpPr>
                  <p:cNvPr id="860" name="Group 860"/>
                  <p:cNvGrpSpPr/>
                  <p:nvPr/>
                </p:nvGrpSpPr>
                <p:grpSpPr>
                  <a:xfrm>
                    <a:off x="0" y="2057401"/>
                    <a:ext cx="4063593" cy="727227"/>
                    <a:chOff x="0" y="0"/>
                    <a:chExt cx="4063592" cy="727225"/>
                  </a:xfrm>
                </p:grpSpPr>
                <p:sp>
                  <p:nvSpPr>
                    <p:cNvPr id="858" name="Shape 858"/>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59" name="Shape 859"/>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Middleware</a:t>
                      </a:r>
                    </a:p>
                  </p:txBody>
                </p:sp>
              </p:grpSp>
              <p:grpSp>
                <p:nvGrpSpPr>
                  <p:cNvPr id="863" name="Group 863"/>
                  <p:cNvGrpSpPr/>
                  <p:nvPr/>
                </p:nvGrpSpPr>
                <p:grpSpPr>
                  <a:xfrm>
                    <a:off x="0" y="3429003"/>
                    <a:ext cx="4063593" cy="727227"/>
                    <a:chOff x="0" y="0"/>
                    <a:chExt cx="4063592" cy="727225"/>
                  </a:xfrm>
                </p:grpSpPr>
                <p:sp>
                  <p:nvSpPr>
                    <p:cNvPr id="861" name="Shape 861"/>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62" name="Shape 862"/>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a:r>
                        <a:t>Virtualization</a:t>
                      </a:r>
                    </a:p>
                  </p:txBody>
                </p:sp>
              </p:grpSp>
              <p:grpSp>
                <p:nvGrpSpPr>
                  <p:cNvPr id="866" name="Group 866"/>
                  <p:cNvGrpSpPr/>
                  <p:nvPr/>
                </p:nvGrpSpPr>
                <p:grpSpPr>
                  <a:xfrm>
                    <a:off x="0" y="685799"/>
                    <a:ext cx="4063593" cy="727227"/>
                    <a:chOff x="0" y="0"/>
                    <a:chExt cx="4063592" cy="727225"/>
                  </a:xfrm>
                </p:grpSpPr>
                <p:sp>
                  <p:nvSpPr>
                    <p:cNvPr id="864" name="Shape 864"/>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65" name="Shape 865"/>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Data</a:t>
                      </a:r>
                    </a:p>
                  </p:txBody>
                </p:sp>
              </p:grpSp>
              <p:grpSp>
                <p:nvGrpSpPr>
                  <p:cNvPr id="869" name="Group 869"/>
                  <p:cNvGrpSpPr/>
                  <p:nvPr/>
                </p:nvGrpSpPr>
                <p:grpSpPr>
                  <a:xfrm>
                    <a:off x="0" y="0"/>
                    <a:ext cx="4063593" cy="727226"/>
                    <a:chOff x="0" y="0"/>
                    <a:chExt cx="4063592" cy="727225"/>
                  </a:xfrm>
                </p:grpSpPr>
                <p:sp>
                  <p:nvSpPr>
                    <p:cNvPr id="867" name="Shape 867"/>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FFFFFF"/>
                          </a:solidFill>
                          <a:latin typeface="Arial"/>
                          <a:ea typeface="Arial"/>
                          <a:cs typeface="Arial"/>
                          <a:sym typeface="Arial"/>
                        </a:defRPr>
                      </a:pPr>
                    </a:p>
                  </p:txBody>
                </p:sp>
                <p:sp>
                  <p:nvSpPr>
                    <p:cNvPr id="868" name="Shape 868"/>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r>
                        <a:t>Applications</a:t>
                      </a:r>
                    </a:p>
                  </p:txBody>
                </p:sp>
              </p:grpSp>
              <p:grpSp>
                <p:nvGrpSpPr>
                  <p:cNvPr id="872" name="Group 872"/>
                  <p:cNvGrpSpPr/>
                  <p:nvPr/>
                </p:nvGrpSpPr>
                <p:grpSpPr>
                  <a:xfrm>
                    <a:off x="0" y="1371602"/>
                    <a:ext cx="4063593" cy="727227"/>
                    <a:chOff x="0" y="0"/>
                    <a:chExt cx="4063592" cy="727225"/>
                  </a:xfrm>
                </p:grpSpPr>
                <p:sp>
                  <p:nvSpPr>
                    <p:cNvPr id="870" name="Shape 870"/>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71" name="Shape 871"/>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Runtime</a:t>
                      </a:r>
                    </a:p>
                  </p:txBody>
                </p:sp>
              </p:grpSp>
            </p:grpSp>
            <p:sp>
              <p:nvSpPr>
                <p:cNvPr id="874" name="Shape 874"/>
                <p:cNvSpPr/>
                <p:nvPr/>
              </p:nvSpPr>
              <p:spPr>
                <a:xfrm rot="16200000">
                  <a:off x="323688" y="2120687"/>
                  <a:ext cx="280730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a:r>
                    <a:t>You Manage</a:t>
                  </a:r>
                </a:p>
              </p:txBody>
            </p:sp>
          </p:grpSp>
          <p:sp>
            <p:nvSpPr>
              <p:cNvPr id="876" name="Shape 876"/>
              <p:cNvSpPr/>
              <p:nvPr/>
            </p:nvSpPr>
            <p:spPr>
              <a:xfrm rot="16200000">
                <a:off x="5387741" y="5130026"/>
                <a:ext cx="3026530" cy="7622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a:defRPr>
                    <a:latin typeface="Segoe UI"/>
                    <a:ea typeface="Segoe UI"/>
                    <a:cs typeface="Segoe UI"/>
                    <a:sym typeface="Segoe UI"/>
                  </a:defRPr>
                </a:pPr>
                <a:r>
                  <a:rPr>
                    <a:latin typeface="Arial"/>
                    <a:ea typeface="Arial"/>
                    <a:cs typeface="Arial"/>
                    <a:sym typeface="Arial"/>
                  </a:rPr>
                  <a:t>IaaS Provider</a:t>
                </a:r>
              </a:p>
            </p:txBody>
          </p:sp>
        </p:grpSp>
        <p:sp>
          <p:nvSpPr>
            <p:cNvPr id="878" name="Shape 878"/>
            <p:cNvSpPr/>
            <p:nvPr/>
          </p:nvSpPr>
          <p:spPr>
            <a:xfrm flipV="1">
              <a:off x="927676" y="1116314"/>
              <a:ext cx="1" cy="29658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p>
          </p:txBody>
        </p:sp>
        <p:sp>
          <p:nvSpPr>
            <p:cNvPr id="879" name="Shape 879"/>
            <p:cNvSpPr/>
            <p:nvPr/>
          </p:nvSpPr>
          <p:spPr>
            <a:xfrm flipV="1">
              <a:off x="5331720" y="4144298"/>
              <a:ext cx="1" cy="296589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p>
          </p:txBody>
        </p:sp>
      </p:grpSp>
      <p:grpSp>
        <p:nvGrpSpPr>
          <p:cNvPr id="917" name="Group 917"/>
          <p:cNvGrpSpPr/>
          <p:nvPr/>
        </p:nvGrpSpPr>
        <p:grpSpPr>
          <a:xfrm>
            <a:off x="15915706" y="3375335"/>
            <a:ext cx="6532377" cy="7290796"/>
            <a:chOff x="0" y="0"/>
            <a:chExt cx="6532376" cy="7290794"/>
          </a:xfrm>
        </p:grpSpPr>
        <p:sp>
          <p:nvSpPr>
            <p:cNvPr id="881" name="Shape 881"/>
            <p:cNvSpPr/>
            <p:nvPr/>
          </p:nvSpPr>
          <p:spPr>
            <a:xfrm rot="16200000">
              <a:off x="-306537" y="1018582"/>
              <a:ext cx="1908757" cy="1295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p>
              <a:pPr defTabSz="914400">
                <a:defRPr sz="3600">
                  <a:solidFill>
                    <a:srgbClr val="00685D"/>
                  </a:solidFill>
                  <a:latin typeface="Arial"/>
                  <a:ea typeface="Arial"/>
                  <a:cs typeface="Arial"/>
                  <a:sym typeface="Arial"/>
                </a:defRPr>
              </a:pPr>
              <a:r>
                <a:t>You</a:t>
              </a:r>
            </a:p>
            <a:p>
              <a:pPr defTabSz="914400">
                <a:defRPr sz="3600">
                  <a:solidFill>
                    <a:srgbClr val="00685D"/>
                  </a:solidFill>
                  <a:latin typeface="Arial"/>
                  <a:ea typeface="Arial"/>
                  <a:cs typeface="Arial"/>
                  <a:sym typeface="Arial"/>
                </a:defRPr>
              </a:pPr>
              <a:r>
                <a:t>Manage</a:t>
              </a:r>
            </a:p>
          </p:txBody>
        </p:sp>
        <p:grpSp>
          <p:nvGrpSpPr>
            <p:cNvPr id="916" name="Group 916"/>
            <p:cNvGrpSpPr/>
            <p:nvPr/>
          </p:nvGrpSpPr>
          <p:grpSpPr>
            <a:xfrm>
              <a:off x="346749" y="-1"/>
              <a:ext cx="6185628" cy="7290796"/>
              <a:chOff x="0" y="0"/>
              <a:chExt cx="6185626" cy="7290794"/>
            </a:xfrm>
          </p:grpSpPr>
          <p:grpSp>
            <p:nvGrpSpPr>
              <p:cNvPr id="913" name="Group 913"/>
              <p:cNvGrpSpPr/>
              <p:nvPr/>
            </p:nvGrpSpPr>
            <p:grpSpPr>
              <a:xfrm>
                <a:off x="0" y="-1"/>
                <a:ext cx="6185627" cy="7290796"/>
                <a:chOff x="0" y="0"/>
                <a:chExt cx="6185626" cy="7290794"/>
              </a:xfrm>
            </p:grpSpPr>
            <p:grpSp>
              <p:nvGrpSpPr>
                <p:cNvPr id="884" name="Group 884"/>
                <p:cNvGrpSpPr/>
                <p:nvPr/>
              </p:nvGrpSpPr>
              <p:grpSpPr>
                <a:xfrm>
                  <a:off x="1047010" y="3829430"/>
                  <a:ext cx="4063591" cy="727227"/>
                  <a:chOff x="0" y="0"/>
                  <a:chExt cx="4063589" cy="727225"/>
                </a:xfrm>
              </p:grpSpPr>
              <p:sp>
                <p:nvSpPr>
                  <p:cNvPr id="882" name="Shape 882"/>
                  <p:cNvSpPr/>
                  <p:nvPr/>
                </p:nvSpPr>
                <p:spPr>
                  <a:xfrm>
                    <a:off x="0" y="0"/>
                    <a:ext cx="4063590"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83" name="Shape 883"/>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a:r>
                      <a:t>O/S</a:t>
                    </a:r>
                  </a:p>
                </p:txBody>
              </p:sp>
            </p:grpSp>
            <p:grpSp>
              <p:nvGrpSpPr>
                <p:cNvPr id="911" name="Group 911"/>
                <p:cNvGrpSpPr/>
                <p:nvPr/>
              </p:nvGrpSpPr>
              <p:grpSpPr>
                <a:xfrm>
                  <a:off x="0" y="0"/>
                  <a:ext cx="5661377" cy="7290795"/>
                  <a:chOff x="0" y="0"/>
                  <a:chExt cx="5661376" cy="7290794"/>
                </a:xfrm>
              </p:grpSpPr>
              <p:sp>
                <p:nvSpPr>
                  <p:cNvPr id="885" name="Shape 885"/>
                  <p:cNvSpPr/>
                  <p:nvPr/>
                </p:nvSpPr>
                <p:spPr>
                  <a:xfrm>
                    <a:off x="0" y="0"/>
                    <a:ext cx="5661377"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914400">
                      <a:defRPr sz="4800">
                        <a:solidFill>
                          <a:srgbClr val="FFFFFF"/>
                        </a:solidFill>
                        <a:latin typeface="Arial"/>
                        <a:ea typeface="Arial"/>
                        <a:cs typeface="Arial"/>
                        <a:sym typeface="Arial"/>
                      </a:defRPr>
                    </a:pPr>
                    <a:r>
                      <a:rPr b="1">
                        <a:solidFill>
                          <a:srgbClr val="022828"/>
                        </a:solidFill>
                      </a:rPr>
                      <a:t>   </a:t>
                    </a:r>
                    <a:r>
                      <a:rPr b="1" sz="4200">
                        <a:solidFill>
                          <a:srgbClr val="022828"/>
                        </a:solidFill>
                      </a:rPr>
                      <a:t>PaaS</a:t>
                    </a:r>
                  </a:p>
                </p:txBody>
              </p:sp>
              <p:grpSp>
                <p:nvGrpSpPr>
                  <p:cNvPr id="910" name="Group 910"/>
                  <p:cNvGrpSpPr/>
                  <p:nvPr/>
                </p:nvGrpSpPr>
                <p:grpSpPr>
                  <a:xfrm>
                    <a:off x="1090122" y="1077165"/>
                    <a:ext cx="4063592" cy="6213630"/>
                    <a:chOff x="0" y="0"/>
                    <a:chExt cx="4063591" cy="6213628"/>
                  </a:xfrm>
                </p:grpSpPr>
                <p:grpSp>
                  <p:nvGrpSpPr>
                    <p:cNvPr id="888" name="Group 888"/>
                    <p:cNvGrpSpPr/>
                    <p:nvPr/>
                  </p:nvGrpSpPr>
                  <p:grpSpPr>
                    <a:xfrm>
                      <a:off x="0" y="4800602"/>
                      <a:ext cx="4063592" cy="727227"/>
                      <a:chOff x="0" y="0"/>
                      <a:chExt cx="4063591" cy="727225"/>
                    </a:xfrm>
                  </p:grpSpPr>
                  <p:sp>
                    <p:nvSpPr>
                      <p:cNvPr id="886" name="Shape 886"/>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87" name="Shape 887"/>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a:r>
                          <a:t>Storage</a:t>
                        </a:r>
                      </a:p>
                    </p:txBody>
                  </p:sp>
                </p:grpSp>
                <p:grpSp>
                  <p:nvGrpSpPr>
                    <p:cNvPr id="891" name="Group 891"/>
                    <p:cNvGrpSpPr/>
                    <p:nvPr/>
                  </p:nvGrpSpPr>
                  <p:grpSpPr>
                    <a:xfrm>
                      <a:off x="0" y="4114801"/>
                      <a:ext cx="4063592" cy="727227"/>
                      <a:chOff x="0" y="0"/>
                      <a:chExt cx="4063591" cy="727225"/>
                    </a:xfrm>
                  </p:grpSpPr>
                  <p:sp>
                    <p:nvSpPr>
                      <p:cNvPr id="889" name="Shape 889"/>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90" name="Shape 890"/>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a:r>
                          <a:t>Servers</a:t>
                        </a:r>
                      </a:p>
                    </p:txBody>
                  </p:sp>
                </p:grpSp>
                <p:grpSp>
                  <p:nvGrpSpPr>
                    <p:cNvPr id="894" name="Group 894"/>
                    <p:cNvGrpSpPr/>
                    <p:nvPr/>
                  </p:nvGrpSpPr>
                  <p:grpSpPr>
                    <a:xfrm>
                      <a:off x="0" y="5486402"/>
                      <a:ext cx="4063592" cy="727227"/>
                      <a:chOff x="0" y="0"/>
                      <a:chExt cx="4063591" cy="727225"/>
                    </a:xfrm>
                  </p:grpSpPr>
                  <p:sp>
                    <p:nvSpPr>
                      <p:cNvPr id="892" name="Shape 892"/>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93" name="Shape 893"/>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a:r>
                          <a:t>Networking</a:t>
                        </a:r>
                      </a:p>
                    </p:txBody>
                  </p:sp>
                </p:grpSp>
                <p:grpSp>
                  <p:nvGrpSpPr>
                    <p:cNvPr id="897" name="Group 897"/>
                    <p:cNvGrpSpPr/>
                    <p:nvPr/>
                  </p:nvGrpSpPr>
                  <p:grpSpPr>
                    <a:xfrm>
                      <a:off x="0" y="2057400"/>
                      <a:ext cx="4063592" cy="727227"/>
                      <a:chOff x="0" y="0"/>
                      <a:chExt cx="4063591" cy="727225"/>
                    </a:xfrm>
                  </p:grpSpPr>
                  <p:sp>
                    <p:nvSpPr>
                      <p:cNvPr id="895" name="Shape 895"/>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96" name="Shape 896"/>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a:r>
                          <a:t>Middleware</a:t>
                        </a:r>
                      </a:p>
                    </p:txBody>
                  </p:sp>
                </p:grpSp>
                <p:grpSp>
                  <p:nvGrpSpPr>
                    <p:cNvPr id="900" name="Group 900"/>
                    <p:cNvGrpSpPr/>
                    <p:nvPr/>
                  </p:nvGrpSpPr>
                  <p:grpSpPr>
                    <a:xfrm>
                      <a:off x="0" y="3429001"/>
                      <a:ext cx="4063592" cy="727227"/>
                      <a:chOff x="0" y="0"/>
                      <a:chExt cx="4063591" cy="727225"/>
                    </a:xfrm>
                  </p:grpSpPr>
                  <p:sp>
                    <p:nvSpPr>
                      <p:cNvPr id="898" name="Shape 898"/>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899" name="Shape 899"/>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a:r>
                          <a:t>Virtualization</a:t>
                        </a:r>
                      </a:p>
                    </p:txBody>
                  </p:sp>
                </p:grpSp>
                <p:grpSp>
                  <p:nvGrpSpPr>
                    <p:cNvPr id="903" name="Group 903"/>
                    <p:cNvGrpSpPr/>
                    <p:nvPr/>
                  </p:nvGrpSpPr>
                  <p:grpSpPr>
                    <a:xfrm>
                      <a:off x="0" y="685799"/>
                      <a:ext cx="4063592" cy="727227"/>
                      <a:chOff x="0" y="0"/>
                      <a:chExt cx="4063591" cy="727225"/>
                    </a:xfrm>
                  </p:grpSpPr>
                  <p:sp>
                    <p:nvSpPr>
                      <p:cNvPr id="901" name="Shape 901"/>
                      <p:cNvSpPr/>
                      <p:nvPr/>
                    </p:nvSpPr>
                    <p:spPr>
                      <a:xfrm>
                        <a:off x="0" y="0"/>
                        <a:ext cx="4063592"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902" name="Shape 902"/>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defRPr>
                            <a:solidFill>
                              <a:srgbClr val="00685D"/>
                            </a:solidFill>
                          </a:defRPr>
                        </a:pPr>
                        <a:r>
                          <a:rPr>
                            <a:solidFill>
                              <a:srgbClr val="FFFFFF"/>
                            </a:solidFill>
                          </a:rPr>
                          <a:t>Data</a:t>
                        </a:r>
                      </a:p>
                    </p:txBody>
                  </p:sp>
                </p:grpSp>
                <p:grpSp>
                  <p:nvGrpSpPr>
                    <p:cNvPr id="906" name="Group 906"/>
                    <p:cNvGrpSpPr/>
                    <p:nvPr/>
                  </p:nvGrpSpPr>
                  <p:grpSpPr>
                    <a:xfrm>
                      <a:off x="0" y="0"/>
                      <a:ext cx="4063592" cy="727226"/>
                      <a:chOff x="0" y="0"/>
                      <a:chExt cx="4063591" cy="727225"/>
                    </a:xfrm>
                  </p:grpSpPr>
                  <p:sp>
                    <p:nvSpPr>
                      <p:cNvPr id="904" name="Shape 904"/>
                      <p:cNvSpPr/>
                      <p:nvPr/>
                    </p:nvSpPr>
                    <p:spPr>
                      <a:xfrm>
                        <a:off x="0" y="0"/>
                        <a:ext cx="4063592"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FFFFFF"/>
                            </a:solidFill>
                            <a:latin typeface="Arial"/>
                            <a:ea typeface="Arial"/>
                            <a:cs typeface="Arial"/>
                            <a:sym typeface="Arial"/>
                          </a:defRPr>
                        </a:pPr>
                      </a:p>
                    </p:txBody>
                  </p:sp>
                  <p:sp>
                    <p:nvSpPr>
                      <p:cNvPr id="905" name="Shape 905"/>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a:r>
                          <a:t>Applications</a:t>
                        </a:r>
                      </a:p>
                    </p:txBody>
                  </p:sp>
                </p:grpSp>
                <p:grpSp>
                  <p:nvGrpSpPr>
                    <p:cNvPr id="909" name="Group 909"/>
                    <p:cNvGrpSpPr/>
                    <p:nvPr/>
                  </p:nvGrpSpPr>
                  <p:grpSpPr>
                    <a:xfrm>
                      <a:off x="0" y="1371601"/>
                      <a:ext cx="4063592" cy="727227"/>
                      <a:chOff x="0" y="0"/>
                      <a:chExt cx="4063591" cy="727225"/>
                    </a:xfrm>
                  </p:grpSpPr>
                  <p:sp>
                    <p:nvSpPr>
                      <p:cNvPr id="907" name="Shape 907"/>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defTabSz="914400">
                          <a:lnSpc>
                            <a:spcPct val="80000"/>
                          </a:lnSpc>
                          <a:defRPr sz="4800">
                            <a:solidFill>
                              <a:srgbClr val="00685D"/>
                            </a:solidFill>
                            <a:latin typeface="Arial"/>
                            <a:ea typeface="Arial"/>
                            <a:cs typeface="Arial"/>
                            <a:sym typeface="Arial"/>
                          </a:defRPr>
                        </a:pPr>
                      </a:p>
                    </p:txBody>
                  </p:sp>
                  <p:sp>
                    <p:nvSpPr>
                      <p:cNvPr id="908" name="Shape 908"/>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a:r>
                          <a:t>Runtime</a:t>
                        </a:r>
                      </a:p>
                    </p:txBody>
                  </p:sp>
                </p:grpSp>
              </p:grpSp>
            </p:grpSp>
            <p:sp>
              <p:nvSpPr>
                <p:cNvPr id="912" name="Shape 912"/>
                <p:cNvSpPr/>
                <p:nvPr/>
              </p:nvSpPr>
              <p:spPr>
                <a:xfrm rot="16200000">
                  <a:off x="2575604" y="3645302"/>
                  <a:ext cx="6457762"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a:defRPr>
                      <a:latin typeface="Segoe UI"/>
                      <a:ea typeface="Segoe UI"/>
                      <a:cs typeface="Segoe UI"/>
                      <a:sym typeface="Segoe UI"/>
                    </a:defRPr>
                  </a:pPr>
                  <a:r>
                    <a:rPr>
                      <a:latin typeface="Arial"/>
                      <a:ea typeface="Arial"/>
                      <a:cs typeface="Arial"/>
                      <a:sym typeface="Arial"/>
                    </a:rPr>
                    <a:t>Pivotal Cloud Foundry on IaaS</a:t>
                  </a:r>
                </a:p>
              </p:txBody>
            </p:sp>
          </p:grpSp>
          <p:sp>
            <p:nvSpPr>
              <p:cNvPr id="914" name="Shape 914"/>
              <p:cNvSpPr/>
              <p:nvPr/>
            </p:nvSpPr>
            <p:spPr>
              <a:xfrm flipV="1">
                <a:off x="968395" y="1070822"/>
                <a:ext cx="1" cy="122766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p>
            </p:txBody>
          </p:sp>
          <p:sp>
            <p:nvSpPr>
              <p:cNvPr id="915" name="Shape 915"/>
              <p:cNvSpPr/>
              <p:nvPr/>
            </p:nvSpPr>
            <p:spPr>
              <a:xfrm flipV="1">
                <a:off x="5315255" y="2475191"/>
                <a:ext cx="1" cy="462190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p>
            </p:txBody>
          </p:sp>
        </p:grpSp>
      </p:grpSp>
      <p:sp>
        <p:nvSpPr>
          <p:cNvPr id="918" name="Shape 918"/>
          <p:cNvSpPr/>
          <p:nvPr/>
        </p:nvSpPr>
        <p:spPr>
          <a:xfrm>
            <a:off x="18109703" y="467912"/>
            <a:ext cx="5689474"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a:r>
              <a:t>The Power of PaaS</a:t>
            </a:r>
          </a:p>
        </p:txBody>
      </p:sp>
      <p:sp>
        <p:nvSpPr>
          <p:cNvPr id="919" name="Shape 919"/>
          <p:cNvSpPr/>
          <p:nvPr/>
        </p:nvSpPr>
        <p:spPr>
          <a:xfrm>
            <a:off x="18821547" y="1240367"/>
            <a:ext cx="49726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b="1" cap="small" sz="2500">
                <a:solidFill>
                  <a:srgbClr val="53585F"/>
                </a:solidFill>
                <a:latin typeface="Helvetica"/>
                <a:ea typeface="Helvetica"/>
                <a:cs typeface="Helvetica"/>
                <a:sym typeface="Helvetica"/>
              </a:defRPr>
            </a:lvl1pPr>
          </a:lstStyle>
          <a:p>
            <a:pPr/>
            <a:r>
              <a:t>The “It Just Works” Experience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880"/>
                                        </p:tgtEl>
                                        <p:attrNameLst>
                                          <p:attrName>style.visibility</p:attrName>
                                        </p:attrNameLst>
                                      </p:cBhvr>
                                      <p:to>
                                        <p:strVal val="visible"/>
                                      </p:to>
                                    </p:set>
                                    <p:animEffect filter="dissolve" transition="in">
                                      <p:cBhvr>
                                        <p:cTn id="7" dur="1000"/>
                                        <p:tgtEl>
                                          <p:spTgt spid="88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917"/>
                                        </p:tgtEl>
                                        <p:attrNameLst>
                                          <p:attrName>style.visibility</p:attrName>
                                        </p:attrNameLst>
                                      </p:cBhvr>
                                      <p:to>
                                        <p:strVal val="visible"/>
                                      </p:to>
                                    </p:set>
                                    <p:animEffect filter="dissolve" transition="in">
                                      <p:cBhvr>
                                        <p:cTn id="12" dur="1000"/>
                                        <p:tgtEl>
                                          <p:spTgt spid="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0" grpId="1"/>
      <p:bldP build="whole" bldLvl="1" animBg="1" rev="0" advAuto="0" spid="917" grpId="2"/>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25" name="Group 925"/>
          <p:cNvGrpSpPr/>
          <p:nvPr/>
        </p:nvGrpSpPr>
        <p:grpSpPr>
          <a:xfrm>
            <a:off x="1799092" y="4071418"/>
            <a:ext cx="3861284" cy="823638"/>
            <a:chOff x="0" y="0"/>
            <a:chExt cx="3861282" cy="823637"/>
          </a:xfrm>
        </p:grpSpPr>
        <p:pic>
          <p:nvPicPr>
            <p:cNvPr id="923" name="image6.png" descr="Time 128x128.png"/>
            <p:cNvPicPr>
              <a:picLocks noChangeAspect="1"/>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924" name="Shape 924"/>
            <p:cNvSpPr/>
            <p:nvPr/>
          </p:nvSpPr>
          <p:spPr>
            <a:xfrm>
              <a:off x="1072282" y="4007"/>
              <a:ext cx="278900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Provision VM</a:t>
              </a:r>
            </a:p>
          </p:txBody>
        </p:sp>
      </p:grpSp>
      <p:grpSp>
        <p:nvGrpSpPr>
          <p:cNvPr id="928" name="Group 928"/>
          <p:cNvGrpSpPr/>
          <p:nvPr/>
        </p:nvGrpSpPr>
        <p:grpSpPr>
          <a:xfrm>
            <a:off x="1775818" y="5134861"/>
            <a:ext cx="6465403" cy="823638"/>
            <a:chOff x="0" y="0"/>
            <a:chExt cx="6465402" cy="823637"/>
          </a:xfrm>
        </p:grpSpPr>
        <p:pic>
          <p:nvPicPr>
            <p:cNvPr id="926" name="image6.png" descr="Time 128x128.png"/>
            <p:cNvPicPr>
              <a:picLocks noChangeAspect="1"/>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927" name="Shape 927"/>
            <p:cNvSpPr/>
            <p:nvPr/>
          </p:nvSpPr>
          <p:spPr>
            <a:xfrm>
              <a:off x="1072282" y="4007"/>
              <a:ext cx="539312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Install Application Runtime</a:t>
              </a:r>
            </a:p>
          </p:txBody>
        </p:sp>
      </p:grpSp>
      <p:grpSp>
        <p:nvGrpSpPr>
          <p:cNvPr id="931" name="Group 931"/>
          <p:cNvGrpSpPr/>
          <p:nvPr/>
        </p:nvGrpSpPr>
        <p:grpSpPr>
          <a:xfrm>
            <a:off x="1777818" y="6198306"/>
            <a:ext cx="4932176" cy="831921"/>
            <a:chOff x="0" y="0"/>
            <a:chExt cx="4932174" cy="831919"/>
          </a:xfrm>
        </p:grpSpPr>
        <p:pic>
          <p:nvPicPr>
            <p:cNvPr id="929" name="image6.png" descr="Time 128x128.png"/>
            <p:cNvPicPr>
              <a:picLocks noChangeAspect="1"/>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930" name="Shape 930"/>
            <p:cNvSpPr/>
            <p:nvPr/>
          </p:nvSpPr>
          <p:spPr>
            <a:xfrm>
              <a:off x="1072282" y="29280"/>
              <a:ext cx="3859893"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Deploy Application</a:t>
              </a:r>
            </a:p>
          </p:txBody>
        </p:sp>
      </p:grpSp>
      <p:grpSp>
        <p:nvGrpSpPr>
          <p:cNvPr id="934" name="Group 934"/>
          <p:cNvGrpSpPr/>
          <p:nvPr/>
        </p:nvGrpSpPr>
        <p:grpSpPr>
          <a:xfrm>
            <a:off x="1803095" y="7234428"/>
            <a:ext cx="5932301" cy="831921"/>
            <a:chOff x="0" y="0"/>
            <a:chExt cx="5932299" cy="831919"/>
          </a:xfrm>
        </p:grpSpPr>
        <p:pic>
          <p:nvPicPr>
            <p:cNvPr id="932" name="image6.png" descr="Time 128x128.png"/>
            <p:cNvPicPr>
              <a:picLocks noChangeAspect="1"/>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933" name="Shape 933"/>
            <p:cNvSpPr/>
            <p:nvPr/>
          </p:nvSpPr>
          <p:spPr>
            <a:xfrm>
              <a:off x="1072282" y="29280"/>
              <a:ext cx="4860018"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Configure Load Balancer</a:t>
              </a:r>
            </a:p>
          </p:txBody>
        </p:sp>
      </p:grpSp>
      <p:grpSp>
        <p:nvGrpSpPr>
          <p:cNvPr id="937" name="Group 937"/>
          <p:cNvGrpSpPr/>
          <p:nvPr/>
        </p:nvGrpSpPr>
        <p:grpSpPr>
          <a:xfrm>
            <a:off x="1777815" y="9472591"/>
            <a:ext cx="7110127" cy="906003"/>
            <a:chOff x="0" y="0"/>
            <a:chExt cx="7110125" cy="906001"/>
          </a:xfrm>
        </p:grpSpPr>
        <p:pic>
          <p:nvPicPr>
            <p:cNvPr id="935" name="image6.png" descr="Time 128x128.png"/>
            <p:cNvPicPr>
              <a:picLocks noChangeAspect="1"/>
            </p:cNvPicPr>
            <p:nvPr/>
          </p:nvPicPr>
          <p:blipFill>
            <a:blip r:embed="rId3">
              <a:extLst/>
            </a:blip>
            <a:stretch>
              <a:fillRect/>
            </a:stretch>
          </p:blipFill>
          <p:spPr>
            <a:xfrm>
              <a:off x="0" y="0"/>
              <a:ext cx="823638" cy="906002"/>
            </a:xfrm>
            <a:prstGeom prst="rect">
              <a:avLst/>
            </a:prstGeom>
            <a:ln w="12700" cap="flat">
              <a:noFill/>
              <a:miter lim="400000"/>
            </a:ln>
            <a:effectLst/>
          </p:spPr>
        </p:pic>
        <p:sp>
          <p:nvSpPr>
            <p:cNvPr id="936" name="Shape 936"/>
            <p:cNvSpPr/>
            <p:nvPr/>
          </p:nvSpPr>
          <p:spPr>
            <a:xfrm>
              <a:off x="1072282" y="19565"/>
              <a:ext cx="6037844"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Configure Service Connectivity</a:t>
              </a:r>
            </a:p>
          </p:txBody>
        </p:sp>
      </p:grpSp>
      <p:grpSp>
        <p:nvGrpSpPr>
          <p:cNvPr id="940" name="Group 940"/>
          <p:cNvGrpSpPr/>
          <p:nvPr/>
        </p:nvGrpSpPr>
        <p:grpSpPr>
          <a:xfrm>
            <a:off x="1752546" y="10620855"/>
            <a:ext cx="4762958" cy="823638"/>
            <a:chOff x="0" y="0"/>
            <a:chExt cx="4762957" cy="823637"/>
          </a:xfrm>
        </p:grpSpPr>
        <p:pic>
          <p:nvPicPr>
            <p:cNvPr id="938" name="image6.png" descr="Time 128x128.png"/>
            <p:cNvPicPr>
              <a:picLocks noChangeAspect="1"/>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939" name="Shape 939"/>
            <p:cNvSpPr/>
            <p:nvPr/>
          </p:nvSpPr>
          <p:spPr>
            <a:xfrm>
              <a:off x="1072282" y="4007"/>
              <a:ext cx="369067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Configure Firewall</a:t>
              </a:r>
            </a:p>
          </p:txBody>
        </p:sp>
      </p:grpSp>
      <p:sp>
        <p:nvSpPr>
          <p:cNvPr id="941" name="Shape 941"/>
          <p:cNvSpPr/>
          <p:nvPr/>
        </p:nvSpPr>
        <p:spPr>
          <a:xfrm flipH="1">
            <a:off x="12182521" y="2678756"/>
            <a:ext cx="75827" cy="9325114"/>
          </a:xfrm>
          <a:prstGeom prst="line">
            <a:avLst/>
          </a:prstGeom>
          <a:ln w="25400">
            <a:solidFill>
              <a:srgbClr val="A6A6A6"/>
            </a:solidFill>
            <a:bevel/>
          </a:ln>
        </p:spPr>
        <p:txBody>
          <a:bodyPr lIns="121919" tIns="121919" rIns="121919" bIns="121919"/>
          <a:lstStyle/>
          <a:p>
            <a:pPr algn="l" defTabSz="457200">
              <a:defRPr sz="3200">
                <a:latin typeface="Helvetica"/>
                <a:ea typeface="Helvetica"/>
                <a:cs typeface="Helvetica"/>
                <a:sym typeface="Helvetica"/>
              </a:defRPr>
            </a:pPr>
          </a:p>
        </p:txBody>
      </p:sp>
      <p:pic>
        <p:nvPicPr>
          <p:cNvPr id="942" name="image7.png"/>
          <p:cNvPicPr>
            <a:picLocks noChangeAspect="1"/>
          </p:cNvPicPr>
          <p:nvPr/>
        </p:nvPicPr>
        <p:blipFill>
          <a:blip r:embed="rId4">
            <a:extLst/>
          </a:blip>
          <a:stretch>
            <a:fillRect/>
          </a:stretch>
        </p:blipFill>
        <p:spPr>
          <a:xfrm>
            <a:off x="8722688" y="2624170"/>
            <a:ext cx="3230881" cy="1615441"/>
          </a:xfrm>
          <a:prstGeom prst="rect">
            <a:avLst/>
          </a:prstGeom>
          <a:ln w="12700">
            <a:miter lim="400000"/>
          </a:ln>
        </p:spPr>
      </p:pic>
      <p:grpSp>
        <p:nvGrpSpPr>
          <p:cNvPr id="945" name="Group 945"/>
          <p:cNvGrpSpPr/>
          <p:nvPr/>
        </p:nvGrpSpPr>
        <p:grpSpPr>
          <a:xfrm>
            <a:off x="13319890" y="7053261"/>
            <a:ext cx="2415132" cy="802641"/>
            <a:chOff x="0" y="0"/>
            <a:chExt cx="2415130" cy="802639"/>
          </a:xfrm>
        </p:grpSpPr>
        <p:sp>
          <p:nvSpPr>
            <p:cNvPr id="943" name="Shape 943"/>
            <p:cNvSpPr/>
            <p:nvPr/>
          </p:nvSpPr>
          <p:spPr>
            <a:xfrm>
              <a:off x="800832" y="0"/>
              <a:ext cx="1614299"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cf push</a:t>
              </a:r>
            </a:p>
          </p:txBody>
        </p:sp>
        <p:sp>
          <p:nvSpPr>
            <p:cNvPr id="944" name="Shape 944"/>
            <p:cNvSpPr/>
            <p:nvPr/>
          </p:nvSpPr>
          <p:spPr>
            <a:xfrm>
              <a:off x="0" y="168101"/>
              <a:ext cx="631878" cy="631788"/>
            </a:xfrm>
            <a:prstGeom prst="ellipse">
              <a:avLst/>
            </a:prstGeom>
            <a:solidFill>
              <a:srgbClr val="F16F3B"/>
            </a:solidFill>
            <a:ln w="12700" cap="flat">
              <a:noFill/>
              <a:miter lim="400000"/>
            </a:ln>
            <a:effectLst/>
          </p:spPr>
          <p:txBody>
            <a:bodyPr wrap="square" lIns="121919" tIns="121919" rIns="121919" bIns="121919" numCol="1" anchor="ctr">
              <a:noAutofit/>
            </a:bodyPr>
            <a:lstStyle/>
            <a:p>
              <a:pPr defTabSz="914400">
                <a:defRPr sz="4800">
                  <a:solidFill>
                    <a:srgbClr val="FFFFFF"/>
                  </a:solidFill>
                  <a:latin typeface="Arial"/>
                  <a:ea typeface="Arial"/>
                  <a:cs typeface="Arial"/>
                  <a:sym typeface="Arial"/>
                </a:defRPr>
              </a:pPr>
            </a:p>
          </p:txBody>
        </p:sp>
      </p:grpSp>
      <p:grpSp>
        <p:nvGrpSpPr>
          <p:cNvPr id="948" name="Group 948"/>
          <p:cNvGrpSpPr/>
          <p:nvPr/>
        </p:nvGrpSpPr>
        <p:grpSpPr>
          <a:xfrm>
            <a:off x="1779821" y="8312106"/>
            <a:ext cx="6290827" cy="906001"/>
            <a:chOff x="0" y="0"/>
            <a:chExt cx="6290826" cy="906000"/>
          </a:xfrm>
        </p:grpSpPr>
        <p:pic>
          <p:nvPicPr>
            <p:cNvPr id="946" name="image6.png" descr="Time 128x128.png"/>
            <p:cNvPicPr>
              <a:picLocks noChangeAspect="1"/>
            </p:cNvPicPr>
            <p:nvPr/>
          </p:nvPicPr>
          <p:blipFill>
            <a:blip r:embed="rId3">
              <a:extLst/>
            </a:blip>
            <a:stretch>
              <a:fillRect/>
            </a:stretch>
          </p:blipFill>
          <p:spPr>
            <a:xfrm>
              <a:off x="0" y="0"/>
              <a:ext cx="823638" cy="906001"/>
            </a:xfrm>
            <a:prstGeom prst="rect">
              <a:avLst/>
            </a:prstGeom>
            <a:ln w="12700" cap="flat">
              <a:noFill/>
              <a:miter lim="400000"/>
            </a:ln>
            <a:effectLst/>
          </p:spPr>
        </p:pic>
        <p:sp>
          <p:nvSpPr>
            <p:cNvPr id="947" name="Shape 947"/>
            <p:cNvSpPr/>
            <p:nvPr/>
          </p:nvSpPr>
          <p:spPr>
            <a:xfrm>
              <a:off x="1072282" y="44835"/>
              <a:ext cx="5218545"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Configure SSL Termination</a:t>
              </a:r>
            </a:p>
          </p:txBody>
        </p:sp>
      </p:grpSp>
      <p:sp>
        <p:nvSpPr>
          <p:cNvPr id="949" name="Shape 949"/>
          <p:cNvSpPr/>
          <p:nvPr/>
        </p:nvSpPr>
        <p:spPr>
          <a:xfrm>
            <a:off x="16419159" y="467912"/>
            <a:ext cx="7456044"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a:r>
              <a:t>Deploying an Application</a:t>
            </a:r>
          </a:p>
        </p:txBody>
      </p:sp>
      <p:sp>
        <p:nvSpPr>
          <p:cNvPr id="950" name="Shape 950"/>
          <p:cNvSpPr/>
          <p:nvPr/>
        </p:nvSpPr>
        <p:spPr>
          <a:xfrm>
            <a:off x="21006950" y="1240367"/>
            <a:ext cx="279249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b="1" cap="small" sz="2500">
                <a:solidFill>
                  <a:srgbClr val="53585F"/>
                </a:solidFill>
                <a:latin typeface="Helvetica"/>
                <a:ea typeface="Helvetica"/>
                <a:cs typeface="Helvetica"/>
                <a:sym typeface="Helvetica"/>
              </a:defRPr>
            </a:lvl1pPr>
          </a:lstStyle>
          <a:p>
            <a:pPr/>
            <a:r>
              <a:t>IaaS versus PaaS</a:t>
            </a:r>
          </a:p>
        </p:txBody>
      </p:sp>
      <p:sp>
        <p:nvSpPr>
          <p:cNvPr id="951" name="Shape 951"/>
          <p:cNvSpPr/>
          <p:nvPr/>
        </p:nvSpPr>
        <p:spPr>
          <a:xfrm>
            <a:off x="19779211" y="2619090"/>
            <a:ext cx="4629064"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10786D"/>
                </a:solidFill>
                <a:latin typeface="Helvetica"/>
                <a:ea typeface="Helvetica"/>
                <a:cs typeface="Helvetica"/>
                <a:sym typeface="Helvetica"/>
              </a:defRPr>
            </a:pPr>
            <a:r>
              <a:t>Pivotal</a:t>
            </a:r>
          </a:p>
          <a:p>
            <a:pPr algn="l">
              <a:defRPr b="1">
                <a:solidFill>
                  <a:srgbClr val="10786D"/>
                </a:solidFill>
                <a:latin typeface="Helvetica"/>
                <a:ea typeface="Helvetica"/>
                <a:cs typeface="Helvetica"/>
                <a:sym typeface="Helvetica"/>
              </a:defRPr>
            </a:pPr>
            <a:r>
              <a:t>Cloud Foundry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925"/>
                                        </p:tgtEl>
                                        <p:attrNameLst>
                                          <p:attrName>style.visibility</p:attrName>
                                        </p:attrNameLst>
                                      </p:cBhvr>
                                      <p:to>
                                        <p:strVal val="visible"/>
                                      </p:to>
                                    </p:set>
                                    <p:anim calcmode="lin" valueType="num">
                                      <p:cBhvr>
                                        <p:cTn id="7" dur="500" fill="hold"/>
                                        <p:tgtEl>
                                          <p:spTgt spid="925"/>
                                        </p:tgtEl>
                                        <p:attrNameLst>
                                          <p:attrName>ppt_x</p:attrName>
                                        </p:attrNameLst>
                                      </p:cBhvr>
                                      <p:tavLst>
                                        <p:tav tm="0">
                                          <p:val>
                                            <p:strVal val="#ppt_x"/>
                                          </p:val>
                                        </p:tav>
                                        <p:tav tm="100000">
                                          <p:val>
                                            <p:strVal val="#ppt_x"/>
                                          </p:val>
                                        </p:tav>
                                      </p:tavLst>
                                    </p:anim>
                                    <p:anim calcmode="lin" valueType="num">
                                      <p:cBhvr>
                                        <p:cTn id="8" dur="500" fill="hold"/>
                                        <p:tgtEl>
                                          <p:spTgt spid="9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928"/>
                                        </p:tgtEl>
                                        <p:attrNameLst>
                                          <p:attrName>style.visibility</p:attrName>
                                        </p:attrNameLst>
                                      </p:cBhvr>
                                      <p:to>
                                        <p:strVal val="visible"/>
                                      </p:to>
                                    </p:set>
                                    <p:anim calcmode="lin" valueType="num">
                                      <p:cBhvr>
                                        <p:cTn id="13" dur="500" fill="hold"/>
                                        <p:tgtEl>
                                          <p:spTgt spid="928"/>
                                        </p:tgtEl>
                                        <p:attrNameLst>
                                          <p:attrName>ppt_x</p:attrName>
                                        </p:attrNameLst>
                                      </p:cBhvr>
                                      <p:tavLst>
                                        <p:tav tm="0">
                                          <p:val>
                                            <p:strVal val="#ppt_x"/>
                                          </p:val>
                                        </p:tav>
                                        <p:tav tm="100000">
                                          <p:val>
                                            <p:strVal val="#ppt_x"/>
                                          </p:val>
                                        </p:tav>
                                      </p:tavLst>
                                    </p:anim>
                                    <p:anim calcmode="lin" valueType="num">
                                      <p:cBhvr>
                                        <p:cTn id="14" dur="500" fill="hold"/>
                                        <p:tgtEl>
                                          <p:spTgt spid="9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4" presetID="2" grpId="3" fill="hold">
                                  <p:stCondLst>
                                    <p:cond delay="0"/>
                                  </p:stCondLst>
                                  <p:iterate type="el" backwards="0">
                                    <p:tmAbs val="0"/>
                                  </p:iterate>
                                  <p:childTnLst>
                                    <p:set>
                                      <p:cBhvr>
                                        <p:cTn id="18" fill="hold"/>
                                        <p:tgtEl>
                                          <p:spTgt spid="931"/>
                                        </p:tgtEl>
                                        <p:attrNameLst>
                                          <p:attrName>style.visibility</p:attrName>
                                        </p:attrNameLst>
                                      </p:cBhvr>
                                      <p:to>
                                        <p:strVal val="visible"/>
                                      </p:to>
                                    </p:set>
                                    <p:anim calcmode="lin" valueType="num">
                                      <p:cBhvr>
                                        <p:cTn id="19" dur="500" fill="hold"/>
                                        <p:tgtEl>
                                          <p:spTgt spid="931"/>
                                        </p:tgtEl>
                                        <p:attrNameLst>
                                          <p:attrName>ppt_x</p:attrName>
                                        </p:attrNameLst>
                                      </p:cBhvr>
                                      <p:tavLst>
                                        <p:tav tm="0">
                                          <p:val>
                                            <p:strVal val="#ppt_x"/>
                                          </p:val>
                                        </p:tav>
                                        <p:tav tm="100000">
                                          <p:val>
                                            <p:strVal val="#ppt_x"/>
                                          </p:val>
                                        </p:tav>
                                      </p:tavLst>
                                    </p:anim>
                                    <p:anim calcmode="lin" valueType="num">
                                      <p:cBhvr>
                                        <p:cTn id="20" dur="500" fill="hold"/>
                                        <p:tgtEl>
                                          <p:spTgt spid="9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4" presetID="2" grpId="4" fill="hold">
                                  <p:stCondLst>
                                    <p:cond delay="0"/>
                                  </p:stCondLst>
                                  <p:iterate type="el" backwards="0">
                                    <p:tmAbs val="0"/>
                                  </p:iterate>
                                  <p:childTnLst>
                                    <p:set>
                                      <p:cBhvr>
                                        <p:cTn id="24" fill="hold"/>
                                        <p:tgtEl>
                                          <p:spTgt spid="934"/>
                                        </p:tgtEl>
                                        <p:attrNameLst>
                                          <p:attrName>style.visibility</p:attrName>
                                        </p:attrNameLst>
                                      </p:cBhvr>
                                      <p:to>
                                        <p:strVal val="visible"/>
                                      </p:to>
                                    </p:set>
                                    <p:anim calcmode="lin" valueType="num">
                                      <p:cBhvr>
                                        <p:cTn id="25" dur="500" fill="hold"/>
                                        <p:tgtEl>
                                          <p:spTgt spid="934"/>
                                        </p:tgtEl>
                                        <p:attrNameLst>
                                          <p:attrName>ppt_x</p:attrName>
                                        </p:attrNameLst>
                                      </p:cBhvr>
                                      <p:tavLst>
                                        <p:tav tm="0">
                                          <p:val>
                                            <p:strVal val="#ppt_x"/>
                                          </p:val>
                                        </p:tav>
                                        <p:tav tm="100000">
                                          <p:val>
                                            <p:strVal val="#ppt_x"/>
                                          </p:val>
                                        </p:tav>
                                      </p:tavLst>
                                    </p:anim>
                                    <p:anim calcmode="lin" valueType="num">
                                      <p:cBhvr>
                                        <p:cTn id="26" dur="500" fill="hold"/>
                                        <p:tgtEl>
                                          <p:spTgt spid="93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4" presetID="2" grpId="5" fill="hold">
                                  <p:stCondLst>
                                    <p:cond delay="0"/>
                                  </p:stCondLst>
                                  <p:iterate type="el" backwards="0">
                                    <p:tmAbs val="0"/>
                                  </p:iterate>
                                  <p:childTnLst>
                                    <p:set>
                                      <p:cBhvr>
                                        <p:cTn id="30" fill="hold"/>
                                        <p:tgtEl>
                                          <p:spTgt spid="948"/>
                                        </p:tgtEl>
                                        <p:attrNameLst>
                                          <p:attrName>style.visibility</p:attrName>
                                        </p:attrNameLst>
                                      </p:cBhvr>
                                      <p:to>
                                        <p:strVal val="visible"/>
                                      </p:to>
                                    </p:set>
                                    <p:anim calcmode="lin" valueType="num">
                                      <p:cBhvr>
                                        <p:cTn id="31" dur="500" fill="hold"/>
                                        <p:tgtEl>
                                          <p:spTgt spid="948"/>
                                        </p:tgtEl>
                                        <p:attrNameLst>
                                          <p:attrName>ppt_x</p:attrName>
                                        </p:attrNameLst>
                                      </p:cBhvr>
                                      <p:tavLst>
                                        <p:tav tm="0">
                                          <p:val>
                                            <p:strVal val="#ppt_x"/>
                                          </p:val>
                                        </p:tav>
                                        <p:tav tm="100000">
                                          <p:val>
                                            <p:strVal val="#ppt_x"/>
                                          </p:val>
                                        </p:tav>
                                      </p:tavLst>
                                    </p:anim>
                                    <p:anim calcmode="lin" valueType="num">
                                      <p:cBhvr>
                                        <p:cTn id="32" dur="500" fill="hold"/>
                                        <p:tgtEl>
                                          <p:spTgt spid="94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4" presetID="2" grpId="6" fill="hold">
                                  <p:stCondLst>
                                    <p:cond delay="0"/>
                                  </p:stCondLst>
                                  <p:iterate type="el" backwards="0">
                                    <p:tmAbs val="0"/>
                                  </p:iterate>
                                  <p:childTnLst>
                                    <p:set>
                                      <p:cBhvr>
                                        <p:cTn id="36" fill="hold"/>
                                        <p:tgtEl>
                                          <p:spTgt spid="937"/>
                                        </p:tgtEl>
                                        <p:attrNameLst>
                                          <p:attrName>style.visibility</p:attrName>
                                        </p:attrNameLst>
                                      </p:cBhvr>
                                      <p:to>
                                        <p:strVal val="visible"/>
                                      </p:to>
                                    </p:set>
                                    <p:anim calcmode="lin" valueType="num">
                                      <p:cBhvr>
                                        <p:cTn id="37" dur="500" fill="hold"/>
                                        <p:tgtEl>
                                          <p:spTgt spid="937"/>
                                        </p:tgtEl>
                                        <p:attrNameLst>
                                          <p:attrName>ppt_x</p:attrName>
                                        </p:attrNameLst>
                                      </p:cBhvr>
                                      <p:tavLst>
                                        <p:tav tm="0">
                                          <p:val>
                                            <p:strVal val="#ppt_x"/>
                                          </p:val>
                                        </p:tav>
                                        <p:tav tm="100000">
                                          <p:val>
                                            <p:strVal val="#ppt_x"/>
                                          </p:val>
                                        </p:tav>
                                      </p:tavLst>
                                    </p:anim>
                                    <p:anim calcmode="lin" valueType="num">
                                      <p:cBhvr>
                                        <p:cTn id="38" dur="500" fill="hold"/>
                                        <p:tgtEl>
                                          <p:spTgt spid="9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4" presetID="2" grpId="7" fill="hold">
                                  <p:stCondLst>
                                    <p:cond delay="0"/>
                                  </p:stCondLst>
                                  <p:iterate type="el" backwards="0">
                                    <p:tmAbs val="0"/>
                                  </p:iterate>
                                  <p:childTnLst>
                                    <p:set>
                                      <p:cBhvr>
                                        <p:cTn id="42" fill="hold"/>
                                        <p:tgtEl>
                                          <p:spTgt spid="940"/>
                                        </p:tgtEl>
                                        <p:attrNameLst>
                                          <p:attrName>style.visibility</p:attrName>
                                        </p:attrNameLst>
                                      </p:cBhvr>
                                      <p:to>
                                        <p:strVal val="visible"/>
                                      </p:to>
                                    </p:set>
                                    <p:anim calcmode="lin" valueType="num">
                                      <p:cBhvr>
                                        <p:cTn id="43" dur="500" fill="hold"/>
                                        <p:tgtEl>
                                          <p:spTgt spid="940"/>
                                        </p:tgtEl>
                                        <p:attrNameLst>
                                          <p:attrName>ppt_x</p:attrName>
                                        </p:attrNameLst>
                                      </p:cBhvr>
                                      <p:tavLst>
                                        <p:tav tm="0">
                                          <p:val>
                                            <p:strVal val="#ppt_x"/>
                                          </p:val>
                                        </p:tav>
                                        <p:tav tm="100000">
                                          <p:val>
                                            <p:strVal val="#ppt_x"/>
                                          </p:val>
                                        </p:tav>
                                      </p:tavLst>
                                    </p:anim>
                                    <p:anim calcmode="lin" valueType="num">
                                      <p:cBhvr>
                                        <p:cTn id="44" dur="500" fill="hold"/>
                                        <p:tgtEl>
                                          <p:spTgt spid="9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4" presetID="2" grpId="8" fill="hold">
                                  <p:stCondLst>
                                    <p:cond delay="0"/>
                                  </p:stCondLst>
                                  <p:iterate type="el" backwards="0">
                                    <p:tmAbs val="0"/>
                                  </p:iterate>
                                  <p:childTnLst>
                                    <p:set>
                                      <p:cBhvr>
                                        <p:cTn id="48" fill="hold"/>
                                        <p:tgtEl>
                                          <p:spTgt spid="945"/>
                                        </p:tgtEl>
                                        <p:attrNameLst>
                                          <p:attrName>style.visibility</p:attrName>
                                        </p:attrNameLst>
                                      </p:cBhvr>
                                      <p:to>
                                        <p:strVal val="visible"/>
                                      </p:to>
                                    </p:set>
                                    <p:anim calcmode="lin" valueType="num">
                                      <p:cBhvr>
                                        <p:cTn id="49" dur="500" fill="hold"/>
                                        <p:tgtEl>
                                          <p:spTgt spid="945"/>
                                        </p:tgtEl>
                                        <p:attrNameLst>
                                          <p:attrName>ppt_x</p:attrName>
                                        </p:attrNameLst>
                                      </p:cBhvr>
                                      <p:tavLst>
                                        <p:tav tm="0">
                                          <p:val>
                                            <p:strVal val="#ppt_x"/>
                                          </p:val>
                                        </p:tav>
                                        <p:tav tm="100000">
                                          <p:val>
                                            <p:strVal val="#ppt_x"/>
                                          </p:val>
                                        </p:tav>
                                      </p:tavLst>
                                    </p:anim>
                                    <p:anim calcmode="lin" valueType="num">
                                      <p:cBhvr>
                                        <p:cTn id="50" dur="500" fill="hold"/>
                                        <p:tgtEl>
                                          <p:spTgt spid="9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4" grpId="4"/>
      <p:bldP build="whole" bldLvl="1" animBg="1" rev="0" advAuto="0" spid="937" grpId="6"/>
      <p:bldP build="whole" bldLvl="1" animBg="1" rev="0" advAuto="0" spid="928" grpId="2"/>
      <p:bldP build="whole" bldLvl="1" animBg="1" rev="0" advAuto="0" spid="945" grpId="8"/>
      <p:bldP build="whole" bldLvl="1" animBg="1" rev="0" advAuto="0" spid="925" grpId="1"/>
      <p:bldP build="whole" bldLvl="1" animBg="1" rev="0" advAuto="0" spid="931" grpId="3"/>
      <p:bldP build="whole" bldLvl="1" animBg="1" rev="0" advAuto="0" spid="940" grpId="7"/>
      <p:bldP build="whole" bldLvl="1" animBg="1" rev="0" advAuto="0" spid="948" grpId="5"/>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57" name="Group 957"/>
          <p:cNvGrpSpPr/>
          <p:nvPr/>
        </p:nvGrpSpPr>
        <p:grpSpPr>
          <a:xfrm>
            <a:off x="1799093" y="4769918"/>
            <a:ext cx="4834396" cy="823638"/>
            <a:chOff x="0" y="0"/>
            <a:chExt cx="4834394" cy="823637"/>
          </a:xfrm>
        </p:grpSpPr>
        <p:pic>
          <p:nvPicPr>
            <p:cNvPr id="955" name="image6.png" descr="Time 128x128.png"/>
            <p:cNvPicPr>
              <a:picLocks noChangeAspect="1"/>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956" name="Shape 956"/>
            <p:cNvSpPr/>
            <p:nvPr/>
          </p:nvSpPr>
          <p:spPr>
            <a:xfrm>
              <a:off x="1072282" y="4007"/>
              <a:ext cx="3762113"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Provision New VM</a:t>
              </a:r>
            </a:p>
          </p:txBody>
        </p:sp>
      </p:grpSp>
      <p:grpSp>
        <p:nvGrpSpPr>
          <p:cNvPr id="960" name="Group 960"/>
          <p:cNvGrpSpPr/>
          <p:nvPr/>
        </p:nvGrpSpPr>
        <p:grpSpPr>
          <a:xfrm>
            <a:off x="1775818" y="5833361"/>
            <a:ext cx="6465403" cy="823638"/>
            <a:chOff x="0" y="0"/>
            <a:chExt cx="6465402" cy="823637"/>
          </a:xfrm>
        </p:grpSpPr>
        <p:pic>
          <p:nvPicPr>
            <p:cNvPr id="958" name="image6.png" descr="Time 128x128.png"/>
            <p:cNvPicPr>
              <a:picLocks noChangeAspect="1"/>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959" name="Shape 959"/>
            <p:cNvSpPr/>
            <p:nvPr/>
          </p:nvSpPr>
          <p:spPr>
            <a:xfrm>
              <a:off x="1072282" y="4007"/>
              <a:ext cx="539312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Install Application Runtime</a:t>
              </a:r>
            </a:p>
          </p:txBody>
        </p:sp>
      </p:grpSp>
      <p:grpSp>
        <p:nvGrpSpPr>
          <p:cNvPr id="963" name="Group 963"/>
          <p:cNvGrpSpPr/>
          <p:nvPr/>
        </p:nvGrpSpPr>
        <p:grpSpPr>
          <a:xfrm>
            <a:off x="1777818" y="6896806"/>
            <a:ext cx="4932176" cy="831921"/>
            <a:chOff x="0" y="0"/>
            <a:chExt cx="4932174" cy="831919"/>
          </a:xfrm>
        </p:grpSpPr>
        <p:pic>
          <p:nvPicPr>
            <p:cNvPr id="961" name="image6.png" descr="Time 128x128.png"/>
            <p:cNvPicPr>
              <a:picLocks noChangeAspect="1"/>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962" name="Shape 962"/>
            <p:cNvSpPr/>
            <p:nvPr/>
          </p:nvSpPr>
          <p:spPr>
            <a:xfrm>
              <a:off x="1072282" y="29280"/>
              <a:ext cx="3859893"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Deploy Application</a:t>
              </a:r>
            </a:p>
          </p:txBody>
        </p:sp>
      </p:grpSp>
      <p:grpSp>
        <p:nvGrpSpPr>
          <p:cNvPr id="966" name="Group 966"/>
          <p:cNvGrpSpPr/>
          <p:nvPr/>
        </p:nvGrpSpPr>
        <p:grpSpPr>
          <a:xfrm>
            <a:off x="1803095" y="7932928"/>
            <a:ext cx="8956117" cy="831921"/>
            <a:chOff x="0" y="0"/>
            <a:chExt cx="8956115" cy="831919"/>
          </a:xfrm>
        </p:grpSpPr>
        <p:pic>
          <p:nvPicPr>
            <p:cNvPr id="964" name="image6.png" descr="Time 128x128.png"/>
            <p:cNvPicPr>
              <a:picLocks noChangeAspect="1"/>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965" name="Shape 965"/>
            <p:cNvSpPr/>
            <p:nvPr/>
          </p:nvSpPr>
          <p:spPr>
            <a:xfrm>
              <a:off x="1072282" y="29280"/>
              <a:ext cx="7883834"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Configure Load Balancer / Update Route</a:t>
              </a:r>
            </a:p>
          </p:txBody>
        </p:sp>
      </p:grpSp>
      <p:grpSp>
        <p:nvGrpSpPr>
          <p:cNvPr id="969" name="Group 969"/>
          <p:cNvGrpSpPr/>
          <p:nvPr/>
        </p:nvGrpSpPr>
        <p:grpSpPr>
          <a:xfrm>
            <a:off x="1777815" y="8983308"/>
            <a:ext cx="7110127" cy="906003"/>
            <a:chOff x="0" y="0"/>
            <a:chExt cx="7110125" cy="906001"/>
          </a:xfrm>
        </p:grpSpPr>
        <p:pic>
          <p:nvPicPr>
            <p:cNvPr id="967" name="image6.png" descr="Time 128x128.png"/>
            <p:cNvPicPr>
              <a:picLocks noChangeAspect="1"/>
            </p:cNvPicPr>
            <p:nvPr/>
          </p:nvPicPr>
          <p:blipFill>
            <a:blip r:embed="rId3">
              <a:extLst/>
            </a:blip>
            <a:stretch>
              <a:fillRect/>
            </a:stretch>
          </p:blipFill>
          <p:spPr>
            <a:xfrm>
              <a:off x="0" y="0"/>
              <a:ext cx="823638" cy="906002"/>
            </a:xfrm>
            <a:prstGeom prst="rect">
              <a:avLst/>
            </a:prstGeom>
            <a:ln w="12700" cap="flat">
              <a:noFill/>
              <a:miter lim="400000"/>
            </a:ln>
            <a:effectLst/>
          </p:spPr>
        </p:pic>
        <p:sp>
          <p:nvSpPr>
            <p:cNvPr id="968" name="Shape 968"/>
            <p:cNvSpPr/>
            <p:nvPr/>
          </p:nvSpPr>
          <p:spPr>
            <a:xfrm>
              <a:off x="1072282" y="19565"/>
              <a:ext cx="6037844"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Configure Service Connectivity</a:t>
              </a:r>
            </a:p>
          </p:txBody>
        </p:sp>
      </p:grpSp>
      <p:grpSp>
        <p:nvGrpSpPr>
          <p:cNvPr id="972" name="Group 972"/>
          <p:cNvGrpSpPr/>
          <p:nvPr/>
        </p:nvGrpSpPr>
        <p:grpSpPr>
          <a:xfrm>
            <a:off x="1752546" y="10131571"/>
            <a:ext cx="4762958" cy="823638"/>
            <a:chOff x="0" y="0"/>
            <a:chExt cx="4762957" cy="823637"/>
          </a:xfrm>
        </p:grpSpPr>
        <p:pic>
          <p:nvPicPr>
            <p:cNvPr id="970" name="image6.png" descr="Time 128x128.png"/>
            <p:cNvPicPr>
              <a:picLocks noChangeAspect="1"/>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971" name="Shape 971"/>
            <p:cNvSpPr/>
            <p:nvPr/>
          </p:nvSpPr>
          <p:spPr>
            <a:xfrm>
              <a:off x="1072282" y="4007"/>
              <a:ext cx="369067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Configure Firewall</a:t>
              </a:r>
            </a:p>
          </p:txBody>
        </p:sp>
      </p:grpSp>
      <p:sp>
        <p:nvSpPr>
          <p:cNvPr id="973" name="Shape 973"/>
          <p:cNvSpPr/>
          <p:nvPr/>
        </p:nvSpPr>
        <p:spPr>
          <a:xfrm flipH="1">
            <a:off x="12182521" y="2678756"/>
            <a:ext cx="75827" cy="9325114"/>
          </a:xfrm>
          <a:prstGeom prst="line">
            <a:avLst/>
          </a:prstGeom>
          <a:ln w="25400">
            <a:solidFill>
              <a:srgbClr val="A6A6A6"/>
            </a:solidFill>
            <a:bevel/>
          </a:ln>
        </p:spPr>
        <p:txBody>
          <a:bodyPr lIns="121919" tIns="121919" rIns="121919" bIns="121919"/>
          <a:lstStyle/>
          <a:p>
            <a:pPr algn="l" defTabSz="457200">
              <a:defRPr sz="3200">
                <a:latin typeface="Helvetica"/>
                <a:ea typeface="Helvetica"/>
                <a:cs typeface="Helvetica"/>
                <a:sym typeface="Helvetica"/>
              </a:defRPr>
            </a:pPr>
          </a:p>
        </p:txBody>
      </p:sp>
      <p:pic>
        <p:nvPicPr>
          <p:cNvPr id="974" name="image7.png"/>
          <p:cNvPicPr>
            <a:picLocks noChangeAspect="1"/>
          </p:cNvPicPr>
          <p:nvPr/>
        </p:nvPicPr>
        <p:blipFill>
          <a:blip r:embed="rId4">
            <a:extLst/>
          </a:blip>
          <a:stretch>
            <a:fillRect/>
          </a:stretch>
        </p:blipFill>
        <p:spPr>
          <a:xfrm>
            <a:off x="8722688" y="2624170"/>
            <a:ext cx="3230881" cy="1615441"/>
          </a:xfrm>
          <a:prstGeom prst="rect">
            <a:avLst/>
          </a:prstGeom>
          <a:ln w="12700">
            <a:miter lim="400000"/>
          </a:ln>
        </p:spPr>
      </p:pic>
      <p:grpSp>
        <p:nvGrpSpPr>
          <p:cNvPr id="977" name="Group 977"/>
          <p:cNvGrpSpPr/>
          <p:nvPr/>
        </p:nvGrpSpPr>
        <p:grpSpPr>
          <a:xfrm>
            <a:off x="13319890" y="7061229"/>
            <a:ext cx="2435894" cy="802641"/>
            <a:chOff x="0" y="0"/>
            <a:chExt cx="2435892" cy="802639"/>
          </a:xfrm>
        </p:grpSpPr>
        <p:sp>
          <p:nvSpPr>
            <p:cNvPr id="975" name="Shape 975"/>
            <p:cNvSpPr/>
            <p:nvPr/>
          </p:nvSpPr>
          <p:spPr>
            <a:xfrm>
              <a:off x="800831" y="0"/>
              <a:ext cx="1635062"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a:defRPr b="0">
                  <a:latin typeface="Arial"/>
                  <a:ea typeface="Arial"/>
                  <a:cs typeface="Arial"/>
                  <a:sym typeface="Arial"/>
                </a:defRPr>
              </a:pPr>
              <a:r>
                <a:rPr b="1">
                  <a:latin typeface="Calibri"/>
                  <a:ea typeface="Calibri"/>
                  <a:cs typeface="Calibri"/>
                  <a:sym typeface="Calibri"/>
                </a:rPr>
                <a:t>cf scale</a:t>
              </a:r>
            </a:p>
          </p:txBody>
        </p:sp>
        <p:sp>
          <p:nvSpPr>
            <p:cNvPr id="976" name="Shape 976"/>
            <p:cNvSpPr/>
            <p:nvPr/>
          </p:nvSpPr>
          <p:spPr>
            <a:xfrm>
              <a:off x="0" y="168101"/>
              <a:ext cx="631873" cy="631788"/>
            </a:xfrm>
            <a:prstGeom prst="ellipse">
              <a:avLst/>
            </a:prstGeom>
            <a:solidFill>
              <a:srgbClr val="F16F3B"/>
            </a:solidFill>
            <a:ln w="12700" cap="flat">
              <a:noFill/>
              <a:miter lim="400000"/>
            </a:ln>
            <a:effectLst/>
          </p:spPr>
          <p:txBody>
            <a:bodyPr wrap="square" lIns="121919" tIns="121919" rIns="121919" bIns="121919" numCol="1" anchor="ctr">
              <a:noAutofit/>
            </a:bodyPr>
            <a:lstStyle/>
            <a:p>
              <a:pPr defTabSz="914400">
                <a:defRPr sz="4800">
                  <a:solidFill>
                    <a:srgbClr val="FFFFFF"/>
                  </a:solidFill>
                  <a:latin typeface="Arial"/>
                  <a:ea typeface="Arial"/>
                  <a:cs typeface="Arial"/>
                  <a:sym typeface="Arial"/>
                </a:defRPr>
              </a:pPr>
            </a:p>
          </p:txBody>
        </p:sp>
      </p:grpSp>
      <p:sp>
        <p:nvSpPr>
          <p:cNvPr id="978" name="Shape 978"/>
          <p:cNvSpPr/>
          <p:nvPr/>
        </p:nvSpPr>
        <p:spPr>
          <a:xfrm>
            <a:off x="17002218" y="467912"/>
            <a:ext cx="6764784"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a:r>
              <a:t>Scaling an Application</a:t>
            </a:r>
          </a:p>
        </p:txBody>
      </p:sp>
      <p:sp>
        <p:nvSpPr>
          <p:cNvPr id="979" name="Shape 979"/>
          <p:cNvSpPr/>
          <p:nvPr/>
        </p:nvSpPr>
        <p:spPr>
          <a:xfrm>
            <a:off x="21006950" y="1240367"/>
            <a:ext cx="279249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b="1" cap="small" sz="2500">
                <a:solidFill>
                  <a:srgbClr val="53585F"/>
                </a:solidFill>
                <a:latin typeface="Helvetica"/>
                <a:ea typeface="Helvetica"/>
                <a:cs typeface="Helvetica"/>
                <a:sym typeface="Helvetica"/>
              </a:defRPr>
            </a:lvl1pPr>
          </a:lstStyle>
          <a:p>
            <a:pPr/>
            <a:r>
              <a:t>IaaS versus PaaS</a:t>
            </a:r>
          </a:p>
        </p:txBody>
      </p:sp>
      <p:sp>
        <p:nvSpPr>
          <p:cNvPr id="980" name="Shape 980"/>
          <p:cNvSpPr/>
          <p:nvPr/>
        </p:nvSpPr>
        <p:spPr>
          <a:xfrm>
            <a:off x="19779211" y="2619090"/>
            <a:ext cx="4629064"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10786D"/>
                </a:solidFill>
                <a:latin typeface="Helvetica"/>
                <a:ea typeface="Helvetica"/>
                <a:cs typeface="Helvetica"/>
                <a:sym typeface="Helvetica"/>
              </a:defRPr>
            </a:pPr>
            <a:r>
              <a:t>Pivotal</a:t>
            </a:r>
          </a:p>
          <a:p>
            <a:pPr algn="l">
              <a:defRPr b="1">
                <a:solidFill>
                  <a:srgbClr val="10786D"/>
                </a:solidFill>
                <a:latin typeface="Helvetica"/>
                <a:ea typeface="Helvetica"/>
                <a:cs typeface="Helvetica"/>
                <a:sym typeface="Helvetica"/>
              </a:defRPr>
            </a:pPr>
            <a:r>
              <a:t>Cloud Foundry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957"/>
                                        </p:tgtEl>
                                        <p:attrNameLst>
                                          <p:attrName>style.visibility</p:attrName>
                                        </p:attrNameLst>
                                      </p:cBhvr>
                                      <p:to>
                                        <p:strVal val="visible"/>
                                      </p:to>
                                    </p:set>
                                    <p:anim calcmode="lin" valueType="num">
                                      <p:cBhvr>
                                        <p:cTn id="7" dur="500" fill="hold"/>
                                        <p:tgtEl>
                                          <p:spTgt spid="957"/>
                                        </p:tgtEl>
                                        <p:attrNameLst>
                                          <p:attrName>ppt_x</p:attrName>
                                        </p:attrNameLst>
                                      </p:cBhvr>
                                      <p:tavLst>
                                        <p:tav tm="0">
                                          <p:val>
                                            <p:strVal val="#ppt_x"/>
                                          </p:val>
                                        </p:tav>
                                        <p:tav tm="100000">
                                          <p:val>
                                            <p:strVal val="#ppt_x"/>
                                          </p:val>
                                        </p:tav>
                                      </p:tavLst>
                                    </p:anim>
                                    <p:anim calcmode="lin" valueType="num">
                                      <p:cBhvr>
                                        <p:cTn id="8" dur="500" fill="hold"/>
                                        <p:tgtEl>
                                          <p:spTgt spid="9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960"/>
                                        </p:tgtEl>
                                        <p:attrNameLst>
                                          <p:attrName>style.visibility</p:attrName>
                                        </p:attrNameLst>
                                      </p:cBhvr>
                                      <p:to>
                                        <p:strVal val="visible"/>
                                      </p:to>
                                    </p:set>
                                    <p:anim calcmode="lin" valueType="num">
                                      <p:cBhvr>
                                        <p:cTn id="13" dur="500" fill="hold"/>
                                        <p:tgtEl>
                                          <p:spTgt spid="960"/>
                                        </p:tgtEl>
                                        <p:attrNameLst>
                                          <p:attrName>ppt_x</p:attrName>
                                        </p:attrNameLst>
                                      </p:cBhvr>
                                      <p:tavLst>
                                        <p:tav tm="0">
                                          <p:val>
                                            <p:strVal val="#ppt_x"/>
                                          </p:val>
                                        </p:tav>
                                        <p:tav tm="100000">
                                          <p:val>
                                            <p:strVal val="#ppt_x"/>
                                          </p:val>
                                        </p:tav>
                                      </p:tavLst>
                                    </p:anim>
                                    <p:anim calcmode="lin" valueType="num">
                                      <p:cBhvr>
                                        <p:cTn id="14" dur="500" fill="hold"/>
                                        <p:tgtEl>
                                          <p:spTgt spid="9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4" presetID="2" grpId="3" fill="hold">
                                  <p:stCondLst>
                                    <p:cond delay="0"/>
                                  </p:stCondLst>
                                  <p:iterate type="el" backwards="0">
                                    <p:tmAbs val="0"/>
                                  </p:iterate>
                                  <p:childTnLst>
                                    <p:set>
                                      <p:cBhvr>
                                        <p:cTn id="18" fill="hold"/>
                                        <p:tgtEl>
                                          <p:spTgt spid="963"/>
                                        </p:tgtEl>
                                        <p:attrNameLst>
                                          <p:attrName>style.visibility</p:attrName>
                                        </p:attrNameLst>
                                      </p:cBhvr>
                                      <p:to>
                                        <p:strVal val="visible"/>
                                      </p:to>
                                    </p:set>
                                    <p:anim calcmode="lin" valueType="num">
                                      <p:cBhvr>
                                        <p:cTn id="19" dur="500" fill="hold"/>
                                        <p:tgtEl>
                                          <p:spTgt spid="963"/>
                                        </p:tgtEl>
                                        <p:attrNameLst>
                                          <p:attrName>ppt_x</p:attrName>
                                        </p:attrNameLst>
                                      </p:cBhvr>
                                      <p:tavLst>
                                        <p:tav tm="0">
                                          <p:val>
                                            <p:strVal val="#ppt_x"/>
                                          </p:val>
                                        </p:tav>
                                        <p:tav tm="100000">
                                          <p:val>
                                            <p:strVal val="#ppt_x"/>
                                          </p:val>
                                        </p:tav>
                                      </p:tavLst>
                                    </p:anim>
                                    <p:anim calcmode="lin" valueType="num">
                                      <p:cBhvr>
                                        <p:cTn id="20" dur="500" fill="hold"/>
                                        <p:tgtEl>
                                          <p:spTgt spid="96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4" presetID="2" grpId="4" fill="hold">
                                  <p:stCondLst>
                                    <p:cond delay="0"/>
                                  </p:stCondLst>
                                  <p:iterate type="el" backwards="0">
                                    <p:tmAbs val="0"/>
                                  </p:iterate>
                                  <p:childTnLst>
                                    <p:set>
                                      <p:cBhvr>
                                        <p:cTn id="24" fill="hold"/>
                                        <p:tgtEl>
                                          <p:spTgt spid="966"/>
                                        </p:tgtEl>
                                        <p:attrNameLst>
                                          <p:attrName>style.visibility</p:attrName>
                                        </p:attrNameLst>
                                      </p:cBhvr>
                                      <p:to>
                                        <p:strVal val="visible"/>
                                      </p:to>
                                    </p:set>
                                    <p:anim calcmode="lin" valueType="num">
                                      <p:cBhvr>
                                        <p:cTn id="25" dur="500" fill="hold"/>
                                        <p:tgtEl>
                                          <p:spTgt spid="966"/>
                                        </p:tgtEl>
                                        <p:attrNameLst>
                                          <p:attrName>ppt_x</p:attrName>
                                        </p:attrNameLst>
                                      </p:cBhvr>
                                      <p:tavLst>
                                        <p:tav tm="0">
                                          <p:val>
                                            <p:strVal val="#ppt_x"/>
                                          </p:val>
                                        </p:tav>
                                        <p:tav tm="100000">
                                          <p:val>
                                            <p:strVal val="#ppt_x"/>
                                          </p:val>
                                        </p:tav>
                                      </p:tavLst>
                                    </p:anim>
                                    <p:anim calcmode="lin" valueType="num">
                                      <p:cBhvr>
                                        <p:cTn id="26" dur="500" fill="hold"/>
                                        <p:tgtEl>
                                          <p:spTgt spid="9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4" presetID="2" grpId="5" fill="hold">
                                  <p:stCondLst>
                                    <p:cond delay="0"/>
                                  </p:stCondLst>
                                  <p:iterate type="el" backwards="0">
                                    <p:tmAbs val="0"/>
                                  </p:iterate>
                                  <p:childTnLst>
                                    <p:set>
                                      <p:cBhvr>
                                        <p:cTn id="30" fill="hold"/>
                                        <p:tgtEl>
                                          <p:spTgt spid="969"/>
                                        </p:tgtEl>
                                        <p:attrNameLst>
                                          <p:attrName>style.visibility</p:attrName>
                                        </p:attrNameLst>
                                      </p:cBhvr>
                                      <p:to>
                                        <p:strVal val="visible"/>
                                      </p:to>
                                    </p:set>
                                    <p:anim calcmode="lin" valueType="num">
                                      <p:cBhvr>
                                        <p:cTn id="31" dur="500" fill="hold"/>
                                        <p:tgtEl>
                                          <p:spTgt spid="969"/>
                                        </p:tgtEl>
                                        <p:attrNameLst>
                                          <p:attrName>ppt_x</p:attrName>
                                        </p:attrNameLst>
                                      </p:cBhvr>
                                      <p:tavLst>
                                        <p:tav tm="0">
                                          <p:val>
                                            <p:strVal val="#ppt_x"/>
                                          </p:val>
                                        </p:tav>
                                        <p:tav tm="100000">
                                          <p:val>
                                            <p:strVal val="#ppt_x"/>
                                          </p:val>
                                        </p:tav>
                                      </p:tavLst>
                                    </p:anim>
                                    <p:anim calcmode="lin" valueType="num">
                                      <p:cBhvr>
                                        <p:cTn id="32" dur="500" fill="hold"/>
                                        <p:tgtEl>
                                          <p:spTgt spid="96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4" presetID="2" grpId="6" fill="hold">
                                  <p:stCondLst>
                                    <p:cond delay="0"/>
                                  </p:stCondLst>
                                  <p:iterate type="el" backwards="0">
                                    <p:tmAbs val="0"/>
                                  </p:iterate>
                                  <p:childTnLst>
                                    <p:set>
                                      <p:cBhvr>
                                        <p:cTn id="36" fill="hold"/>
                                        <p:tgtEl>
                                          <p:spTgt spid="972"/>
                                        </p:tgtEl>
                                        <p:attrNameLst>
                                          <p:attrName>style.visibility</p:attrName>
                                        </p:attrNameLst>
                                      </p:cBhvr>
                                      <p:to>
                                        <p:strVal val="visible"/>
                                      </p:to>
                                    </p:set>
                                    <p:anim calcmode="lin" valueType="num">
                                      <p:cBhvr>
                                        <p:cTn id="37" dur="500" fill="hold"/>
                                        <p:tgtEl>
                                          <p:spTgt spid="972"/>
                                        </p:tgtEl>
                                        <p:attrNameLst>
                                          <p:attrName>ppt_x</p:attrName>
                                        </p:attrNameLst>
                                      </p:cBhvr>
                                      <p:tavLst>
                                        <p:tav tm="0">
                                          <p:val>
                                            <p:strVal val="#ppt_x"/>
                                          </p:val>
                                        </p:tav>
                                        <p:tav tm="100000">
                                          <p:val>
                                            <p:strVal val="#ppt_x"/>
                                          </p:val>
                                        </p:tav>
                                      </p:tavLst>
                                    </p:anim>
                                    <p:anim calcmode="lin" valueType="num">
                                      <p:cBhvr>
                                        <p:cTn id="38" dur="500" fill="hold"/>
                                        <p:tgtEl>
                                          <p:spTgt spid="97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4" presetID="2" grpId="7" fill="hold">
                                  <p:stCondLst>
                                    <p:cond delay="0"/>
                                  </p:stCondLst>
                                  <p:iterate type="el" backwards="0">
                                    <p:tmAbs val="0"/>
                                  </p:iterate>
                                  <p:childTnLst>
                                    <p:set>
                                      <p:cBhvr>
                                        <p:cTn id="42" fill="hold"/>
                                        <p:tgtEl>
                                          <p:spTgt spid="977"/>
                                        </p:tgtEl>
                                        <p:attrNameLst>
                                          <p:attrName>style.visibility</p:attrName>
                                        </p:attrNameLst>
                                      </p:cBhvr>
                                      <p:to>
                                        <p:strVal val="visible"/>
                                      </p:to>
                                    </p:set>
                                    <p:anim calcmode="lin" valueType="num">
                                      <p:cBhvr>
                                        <p:cTn id="43" dur="500" fill="hold"/>
                                        <p:tgtEl>
                                          <p:spTgt spid="977"/>
                                        </p:tgtEl>
                                        <p:attrNameLst>
                                          <p:attrName>ppt_x</p:attrName>
                                        </p:attrNameLst>
                                      </p:cBhvr>
                                      <p:tavLst>
                                        <p:tav tm="0">
                                          <p:val>
                                            <p:strVal val="#ppt_x"/>
                                          </p:val>
                                        </p:tav>
                                        <p:tav tm="100000">
                                          <p:val>
                                            <p:strVal val="#ppt_x"/>
                                          </p:val>
                                        </p:tav>
                                      </p:tavLst>
                                    </p:anim>
                                    <p:anim calcmode="lin" valueType="num">
                                      <p:cBhvr>
                                        <p:cTn id="44" dur="500" fill="hold"/>
                                        <p:tgtEl>
                                          <p:spTgt spid="9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9" grpId="5"/>
      <p:bldP build="whole" bldLvl="1" animBg="1" rev="0" advAuto="0" spid="960" grpId="2"/>
      <p:bldP build="whole" bldLvl="1" animBg="1" rev="0" advAuto="0" spid="966" grpId="4"/>
      <p:bldP build="whole" bldLvl="1" animBg="1" rev="0" advAuto="0" spid="963" grpId="3"/>
      <p:bldP build="whole" bldLvl="1" animBg="1" rev="0" advAuto="0" spid="957" grpId="1"/>
      <p:bldP build="whole" bldLvl="1" animBg="1" rev="0" advAuto="0" spid="972" grpId="6"/>
      <p:bldP build="whole" bldLvl="1" animBg="1" rev="0" advAuto="0" spid="977" grpId="7"/>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84" name="image102.jpg" descr="Provisioning_workflow.jpg"/>
          <p:cNvPicPr>
            <a:picLocks noChangeAspect="1"/>
          </p:cNvPicPr>
          <p:nvPr/>
        </p:nvPicPr>
        <p:blipFill>
          <a:blip r:embed="rId3">
            <a:extLst/>
          </a:blip>
          <a:stretch>
            <a:fillRect/>
          </a:stretch>
        </p:blipFill>
        <p:spPr>
          <a:xfrm>
            <a:off x="408303" y="2643410"/>
            <a:ext cx="23610980" cy="9367969"/>
          </a:xfrm>
          <a:prstGeom prst="rect">
            <a:avLst/>
          </a:prstGeom>
          <a:ln w="12700">
            <a:miter lim="400000"/>
          </a:ln>
        </p:spPr>
      </p:pic>
      <p:sp>
        <p:nvSpPr>
          <p:cNvPr id="985" name="Shape 985"/>
          <p:cNvSpPr/>
          <p:nvPr>
            <p:ph type="title" idx="4294967295"/>
          </p:nvPr>
        </p:nvSpPr>
        <p:spPr>
          <a:xfrm>
            <a:off x="977900" y="867834"/>
            <a:ext cx="23406101" cy="1227668"/>
          </a:xfrm>
          <a:prstGeom prst="rect">
            <a:avLst/>
          </a:prstGeom>
        </p:spPr>
        <p:txBody>
          <a:bodyPr lIns="0" tIns="0" rIns="0" bIns="0" anchor="t"/>
          <a:lstStyle>
            <a:lvl1pPr algn="l" defTabSz="914400">
              <a:lnSpc>
                <a:spcPct val="90000"/>
              </a:lnSpc>
              <a:defRPr sz="8000">
                <a:solidFill>
                  <a:srgbClr val="00685D"/>
                </a:solidFill>
                <a:latin typeface="Arial"/>
                <a:ea typeface="Arial"/>
                <a:cs typeface="Arial"/>
                <a:sym typeface="Arial"/>
              </a:defRPr>
            </a:lvl1pPr>
          </a:lstStyle>
          <a:p>
            <a:pPr/>
            <a:r>
              <a:t>Taking the Application Lifecycles From Months…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9" name="Shape 989"/>
          <p:cNvSpPr/>
          <p:nvPr/>
        </p:nvSpPr>
        <p:spPr>
          <a:xfrm>
            <a:off x="-1" y="3115733"/>
            <a:ext cx="24384001" cy="10600268"/>
          </a:xfrm>
          <a:prstGeom prst="rect">
            <a:avLst/>
          </a:prstGeom>
          <a:solidFill>
            <a:srgbClr val="FFFFFF"/>
          </a:solidFill>
          <a:ln w="12700">
            <a:miter lim="400000"/>
            <a:tailEnd type="triangle"/>
          </a:ln>
        </p:spPr>
        <p:txBody>
          <a:bodyPr lIns="121919" tIns="121919" rIns="121919" bIns="121919" anchor="ctr"/>
          <a:lstStyle/>
          <a:p>
            <a:pPr defTabSz="914400">
              <a:defRPr sz="4800">
                <a:solidFill>
                  <a:srgbClr val="FFFFFF"/>
                </a:solidFill>
                <a:latin typeface="Arial"/>
                <a:ea typeface="Arial"/>
                <a:cs typeface="Arial"/>
                <a:sym typeface="Arial"/>
              </a:defRPr>
            </a:pPr>
          </a:p>
        </p:txBody>
      </p:sp>
      <p:sp>
        <p:nvSpPr>
          <p:cNvPr id="990" name="Shape 990"/>
          <p:cNvSpPr/>
          <p:nvPr/>
        </p:nvSpPr>
        <p:spPr>
          <a:xfrm>
            <a:off x="1275645" y="2528709"/>
            <a:ext cx="10295468" cy="10287961"/>
          </a:xfrm>
          <a:prstGeom prst="roundRect">
            <a:avLst>
              <a:gd name="adj" fmla="val 948"/>
            </a:avLst>
          </a:prstGeom>
          <a:gradFill>
            <a:gsLst>
              <a:gs pos="0">
                <a:srgbClr val="D9D9D9"/>
              </a:gs>
              <a:gs pos="100000">
                <a:srgbClr val="FFFFFF">
                  <a:alpha val="0"/>
                </a:srgbClr>
              </a:gs>
            </a:gsLst>
            <a:lin ang="5400000"/>
          </a:gradFill>
          <a:ln w="25400">
            <a:solidFill>
              <a:srgbClr val="D7DF97">
                <a:alpha val="50000"/>
              </a:srgbClr>
            </a:solidFill>
            <a:bevel/>
            <a:tailEnd type="triangle"/>
          </a:ln>
        </p:spPr>
        <p:txBody>
          <a:bodyPr lIns="121919" tIns="121919" rIns="121919" bIns="121919"/>
          <a:lstStyle/>
          <a:p>
            <a:pPr defTabSz="914400">
              <a:defRPr sz="3200">
                <a:solidFill>
                  <a:srgbClr val="FFFFFF"/>
                </a:solidFill>
                <a:latin typeface="Arial"/>
                <a:ea typeface="Arial"/>
                <a:cs typeface="Arial"/>
                <a:sym typeface="Arial"/>
              </a:defRPr>
            </a:pPr>
          </a:p>
        </p:txBody>
      </p:sp>
      <p:sp>
        <p:nvSpPr>
          <p:cNvPr id="991" name="Shape 991"/>
          <p:cNvSpPr/>
          <p:nvPr/>
        </p:nvSpPr>
        <p:spPr>
          <a:xfrm>
            <a:off x="12180711" y="2528709"/>
            <a:ext cx="10803468" cy="10287961"/>
          </a:xfrm>
          <a:prstGeom prst="roundRect">
            <a:avLst>
              <a:gd name="adj" fmla="val 948"/>
            </a:avLst>
          </a:prstGeom>
          <a:gradFill>
            <a:gsLst>
              <a:gs pos="0">
                <a:srgbClr val="D9D9D9"/>
              </a:gs>
              <a:gs pos="100000">
                <a:srgbClr val="FFFFFF">
                  <a:alpha val="0"/>
                </a:srgbClr>
              </a:gs>
            </a:gsLst>
            <a:lin ang="5400000"/>
          </a:gradFill>
          <a:ln w="25400">
            <a:solidFill>
              <a:srgbClr val="D7DF97">
                <a:alpha val="50000"/>
              </a:srgbClr>
            </a:solidFill>
            <a:bevel/>
            <a:tailEnd type="triangle"/>
          </a:ln>
        </p:spPr>
        <p:txBody>
          <a:bodyPr lIns="121919" tIns="121919" rIns="121919" bIns="121919"/>
          <a:lstStyle/>
          <a:p>
            <a:pPr defTabSz="914400">
              <a:defRPr sz="3200">
                <a:solidFill>
                  <a:srgbClr val="FFFFFF"/>
                </a:solidFill>
                <a:latin typeface="Arial"/>
                <a:ea typeface="Arial"/>
                <a:cs typeface="Arial"/>
                <a:sym typeface="Arial"/>
              </a:defRPr>
            </a:pPr>
          </a:p>
        </p:txBody>
      </p:sp>
      <p:sp>
        <p:nvSpPr>
          <p:cNvPr id="992" name="Shape 992"/>
          <p:cNvSpPr/>
          <p:nvPr/>
        </p:nvSpPr>
        <p:spPr>
          <a:xfrm>
            <a:off x="4468367" y="2690242"/>
            <a:ext cx="3546535" cy="83599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cap="all" sz="4200">
                <a:solidFill>
                  <a:srgbClr val="F16F3B"/>
                </a:solidFill>
                <a:latin typeface="Arial"/>
                <a:ea typeface="Arial"/>
                <a:cs typeface="Arial"/>
                <a:sym typeface="Arial"/>
              </a:defRPr>
            </a:lvl1pPr>
          </a:lstStyle>
          <a:p>
            <a:pPr>
              <a:defRPr b="0" cap="none">
                <a:solidFill>
                  <a:srgbClr val="00685D"/>
                </a:solidFill>
              </a:defRPr>
            </a:pPr>
            <a:r>
              <a:rPr b="1" cap="all">
                <a:solidFill>
                  <a:srgbClr val="F16F3B"/>
                </a:solidFill>
              </a:rPr>
              <a:t>Developer</a:t>
            </a:r>
          </a:p>
        </p:txBody>
      </p:sp>
      <p:sp>
        <p:nvSpPr>
          <p:cNvPr id="993" name="Shape 993"/>
          <p:cNvSpPr/>
          <p:nvPr/>
        </p:nvSpPr>
        <p:spPr>
          <a:xfrm>
            <a:off x="16064479" y="2690242"/>
            <a:ext cx="3230090" cy="83599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cap="all" sz="4200">
                <a:solidFill>
                  <a:srgbClr val="F16F3B"/>
                </a:solidFill>
                <a:latin typeface="Arial"/>
                <a:ea typeface="Arial"/>
                <a:cs typeface="Arial"/>
                <a:sym typeface="Arial"/>
              </a:defRPr>
            </a:lvl1pPr>
          </a:lstStyle>
          <a:p>
            <a:pPr>
              <a:defRPr b="0" cap="none">
                <a:solidFill>
                  <a:srgbClr val="00685D"/>
                </a:solidFill>
              </a:defRPr>
            </a:pPr>
            <a:r>
              <a:rPr b="1" cap="all">
                <a:solidFill>
                  <a:srgbClr val="F16F3B"/>
                </a:solidFill>
              </a:rPr>
              <a:t>Operator</a:t>
            </a:r>
          </a:p>
        </p:txBody>
      </p:sp>
      <p:sp>
        <p:nvSpPr>
          <p:cNvPr id="994" name="Shape 994"/>
          <p:cNvSpPr/>
          <p:nvPr>
            <p:ph type="title"/>
          </p:nvPr>
        </p:nvSpPr>
        <p:spPr>
          <a:xfrm>
            <a:off x="977901" y="867834"/>
            <a:ext cx="22428201" cy="1227668"/>
          </a:xfrm>
          <a:prstGeom prst="rect">
            <a:avLst/>
          </a:prstGeom>
        </p:spPr>
        <p:txBody>
          <a:bodyPr>
            <a:normAutofit fontScale="100000" lnSpcReduction="0"/>
          </a:bodyPr>
          <a:lstStyle/>
          <a:p>
            <a:pPr/>
            <a:r>
              <a:t>…to Hours and Minutes</a:t>
            </a:r>
          </a:p>
        </p:txBody>
      </p:sp>
      <p:grpSp>
        <p:nvGrpSpPr>
          <p:cNvPr id="999" name="Group 999"/>
          <p:cNvGrpSpPr/>
          <p:nvPr/>
        </p:nvGrpSpPr>
        <p:grpSpPr>
          <a:xfrm>
            <a:off x="1691916" y="4109167"/>
            <a:ext cx="9529239" cy="8905580"/>
            <a:chOff x="0" y="0"/>
            <a:chExt cx="9529237" cy="8905578"/>
          </a:xfrm>
        </p:grpSpPr>
        <p:pic>
          <p:nvPicPr>
            <p:cNvPr id="995" name="image103.png" descr="Time 128x128.png"/>
            <p:cNvPicPr>
              <a:picLocks noChangeAspect="1"/>
            </p:cNvPicPr>
            <p:nvPr/>
          </p:nvPicPr>
          <p:blipFill>
            <a:blip r:embed="rId3">
              <a:alphaModFix amt="66000"/>
              <a:extLst/>
            </a:blip>
            <a:stretch>
              <a:fillRect/>
            </a:stretch>
          </p:blipFill>
          <p:spPr>
            <a:xfrm>
              <a:off x="-1" y="7775271"/>
              <a:ext cx="1130308" cy="1130308"/>
            </a:xfrm>
            <a:prstGeom prst="rect">
              <a:avLst/>
            </a:prstGeom>
            <a:ln w="12700" cap="flat">
              <a:noFill/>
              <a:miter lim="400000"/>
            </a:ln>
            <a:effectLst/>
          </p:spPr>
        </p:pic>
        <p:sp>
          <p:nvSpPr>
            <p:cNvPr id="996" name="Shape 996"/>
            <p:cNvSpPr/>
            <p:nvPr/>
          </p:nvSpPr>
          <p:spPr>
            <a:xfrm>
              <a:off x="1293354" y="7865868"/>
              <a:ext cx="7446503"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4D4D4D"/>
                  </a:solidFill>
                  <a:latin typeface="Arial"/>
                  <a:ea typeface="Arial"/>
                  <a:cs typeface="Arial"/>
                  <a:sym typeface="Arial"/>
                </a:defRPr>
              </a:lvl1pPr>
            </a:lstStyle>
            <a:p>
              <a:pPr>
                <a:defRPr b="0">
                  <a:solidFill>
                    <a:srgbClr val="00685D"/>
                  </a:solidFill>
                </a:defRPr>
              </a:pPr>
              <a:r>
                <a:rPr b="1">
                  <a:solidFill>
                    <a:srgbClr val="4D4D4D"/>
                  </a:solidFill>
                </a:rPr>
                <a:t>App Deployment:  30-90 seconds</a:t>
              </a:r>
            </a:p>
          </p:txBody>
        </p:sp>
        <p:pic>
          <p:nvPicPr>
            <p:cNvPr id="997" name="image104.png" descr="console"/>
            <p:cNvPicPr>
              <a:picLocks noChangeAspect="1"/>
            </p:cNvPicPr>
            <p:nvPr/>
          </p:nvPicPr>
          <p:blipFill>
            <a:blip r:embed="rId4">
              <a:extLst/>
            </a:blip>
            <a:srcRect l="5957" t="0" r="7890" b="0"/>
            <a:stretch>
              <a:fillRect/>
            </a:stretch>
          </p:blipFill>
          <p:spPr>
            <a:xfrm>
              <a:off x="1303735" y="2791744"/>
              <a:ext cx="7291389" cy="4658923"/>
            </a:xfrm>
            <a:prstGeom prst="rect">
              <a:avLst/>
            </a:prstGeom>
            <a:ln w="12700" cap="flat">
              <a:noFill/>
              <a:miter lim="400000"/>
            </a:ln>
            <a:effectLst>
              <a:outerShdw sx="100000" sy="100000" kx="0" ky="0" algn="b" rotWithShape="0" blurRad="127000" dist="101600" dir="2700000">
                <a:srgbClr val="000000">
                  <a:alpha val="40000"/>
                </a:srgbClr>
              </a:outerShdw>
            </a:effectLst>
          </p:spPr>
        </p:pic>
        <p:sp>
          <p:nvSpPr>
            <p:cNvPr id="998" name="Shape 998"/>
            <p:cNvSpPr/>
            <p:nvPr/>
          </p:nvSpPr>
          <p:spPr>
            <a:xfrm>
              <a:off x="227189" y="0"/>
              <a:ext cx="9302049" cy="2895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914400">
                <a:defRPr sz="3600">
                  <a:solidFill>
                    <a:srgbClr val="00685D"/>
                  </a:solidFill>
                  <a:latin typeface="Arial"/>
                  <a:ea typeface="Arial"/>
                  <a:cs typeface="Arial"/>
                  <a:sym typeface="Arial"/>
                </a:defRPr>
              </a:pPr>
              <a:r>
                <a:rPr b="1"/>
                <a:t>Auto-select runtimes</a:t>
              </a:r>
              <a:endParaRPr b="1"/>
            </a:p>
            <a:p>
              <a:pPr defTabSz="914400">
                <a:defRPr sz="3600">
                  <a:solidFill>
                    <a:srgbClr val="00685D"/>
                  </a:solidFill>
                  <a:latin typeface="Arial"/>
                  <a:ea typeface="Arial"/>
                  <a:cs typeface="Arial"/>
                  <a:sym typeface="Arial"/>
                </a:defRPr>
              </a:pPr>
              <a:r>
                <a:rPr b="1"/>
                <a:t>Deploy app</a:t>
              </a:r>
              <a:endParaRPr b="1"/>
            </a:p>
            <a:p>
              <a:pPr defTabSz="914400">
                <a:defRPr sz="3600">
                  <a:solidFill>
                    <a:srgbClr val="00685D"/>
                  </a:solidFill>
                  <a:latin typeface="Arial"/>
                  <a:ea typeface="Arial"/>
                  <a:cs typeface="Arial"/>
                  <a:sym typeface="Arial"/>
                </a:defRPr>
              </a:pPr>
              <a:r>
                <a:rPr b="1"/>
                <a:t>Select and bind middleware</a:t>
              </a:r>
              <a:endParaRPr b="1"/>
            </a:p>
            <a:p>
              <a:pPr defTabSz="914400">
                <a:defRPr sz="3600">
                  <a:solidFill>
                    <a:srgbClr val="00685D"/>
                  </a:solidFill>
                  <a:latin typeface="Arial"/>
                  <a:ea typeface="Arial"/>
                  <a:cs typeface="Arial"/>
                  <a:sym typeface="Arial"/>
                </a:defRPr>
              </a:pPr>
              <a:r>
                <a:rPr b="1"/>
                <a:t>Scale app</a:t>
              </a:r>
              <a:endParaRPr b="1"/>
            </a:p>
          </p:txBody>
        </p:sp>
      </p:grpSp>
      <p:grpSp>
        <p:nvGrpSpPr>
          <p:cNvPr id="1004" name="Group 1004"/>
          <p:cNvGrpSpPr/>
          <p:nvPr/>
        </p:nvGrpSpPr>
        <p:grpSpPr>
          <a:xfrm>
            <a:off x="13004789" y="3996277"/>
            <a:ext cx="9302050" cy="9018471"/>
            <a:chOff x="0" y="0"/>
            <a:chExt cx="9302048" cy="9018470"/>
          </a:xfrm>
        </p:grpSpPr>
        <p:sp>
          <p:nvSpPr>
            <p:cNvPr id="1000" name="Shape 1000"/>
            <p:cNvSpPr/>
            <p:nvPr/>
          </p:nvSpPr>
          <p:spPr>
            <a:xfrm>
              <a:off x="1211703" y="7896875"/>
              <a:ext cx="6759363"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4D4D4D"/>
                  </a:solidFill>
                  <a:latin typeface="Arial"/>
                  <a:ea typeface="Arial"/>
                  <a:cs typeface="Arial"/>
                  <a:sym typeface="Arial"/>
                </a:defRPr>
              </a:lvl1pPr>
            </a:lstStyle>
            <a:p>
              <a:pPr>
                <a:defRPr b="0">
                  <a:solidFill>
                    <a:srgbClr val="00685D"/>
                  </a:solidFill>
                </a:defRPr>
              </a:pPr>
              <a:r>
                <a:rPr b="1">
                  <a:solidFill>
                    <a:srgbClr val="4D4D4D"/>
                  </a:solidFill>
                </a:rPr>
                <a:t>Cloud Deployment:  2-4 hours</a:t>
              </a:r>
            </a:p>
          </p:txBody>
        </p:sp>
        <p:pic>
          <p:nvPicPr>
            <p:cNvPr id="1001" name="image103.png" descr="Time 128x128.png"/>
            <p:cNvPicPr>
              <a:picLocks noChangeAspect="1"/>
            </p:cNvPicPr>
            <p:nvPr/>
          </p:nvPicPr>
          <p:blipFill>
            <a:blip r:embed="rId3">
              <a:alphaModFix amt="66000"/>
              <a:extLst/>
            </a:blip>
            <a:stretch>
              <a:fillRect/>
            </a:stretch>
          </p:blipFill>
          <p:spPr>
            <a:xfrm>
              <a:off x="22578" y="7888163"/>
              <a:ext cx="1130308" cy="1130308"/>
            </a:xfrm>
            <a:prstGeom prst="rect">
              <a:avLst/>
            </a:prstGeom>
            <a:ln w="12700" cap="flat">
              <a:noFill/>
              <a:miter lim="400000"/>
            </a:ln>
            <a:effectLst/>
          </p:spPr>
        </p:pic>
        <p:sp>
          <p:nvSpPr>
            <p:cNvPr id="1002" name="Shape 1002"/>
            <p:cNvSpPr/>
            <p:nvPr/>
          </p:nvSpPr>
          <p:spPr>
            <a:xfrm>
              <a:off x="-1" y="0"/>
              <a:ext cx="9302050" cy="2895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914400">
                <a:defRPr sz="3600">
                  <a:solidFill>
                    <a:srgbClr val="00685D"/>
                  </a:solidFill>
                  <a:latin typeface="Arial"/>
                  <a:ea typeface="Arial"/>
                  <a:cs typeface="Arial"/>
                  <a:sym typeface="Arial"/>
                </a:defRPr>
              </a:pPr>
              <a:r>
                <a:rPr b="1"/>
                <a:t>Establish infrastructure</a:t>
              </a:r>
              <a:endParaRPr b="1"/>
            </a:p>
            <a:p>
              <a:pPr defTabSz="914400">
                <a:defRPr sz="3600">
                  <a:solidFill>
                    <a:srgbClr val="00685D"/>
                  </a:solidFill>
                  <a:latin typeface="Arial"/>
                  <a:ea typeface="Arial"/>
                  <a:cs typeface="Arial"/>
                  <a:sym typeface="Arial"/>
                </a:defRPr>
              </a:pPr>
              <a:r>
                <a:rPr b="1"/>
                <a:t>Provision </a:t>
              </a:r>
              <a:endParaRPr b="1"/>
            </a:p>
            <a:p>
              <a:pPr defTabSz="914400">
                <a:defRPr sz="3600">
                  <a:solidFill>
                    <a:srgbClr val="00685D"/>
                  </a:solidFill>
                  <a:latin typeface="Arial"/>
                  <a:ea typeface="Arial"/>
                  <a:cs typeface="Arial"/>
                  <a:sym typeface="Arial"/>
                </a:defRPr>
              </a:pPr>
              <a:r>
                <a:rPr b="1"/>
                <a:t>Add capacity</a:t>
              </a:r>
              <a:endParaRPr b="1"/>
            </a:p>
            <a:p>
              <a:pPr defTabSz="914400">
                <a:defRPr sz="3600">
                  <a:solidFill>
                    <a:srgbClr val="00685D"/>
                  </a:solidFill>
                  <a:latin typeface="Arial"/>
                  <a:ea typeface="Arial"/>
                  <a:cs typeface="Arial"/>
                  <a:sym typeface="Arial"/>
                </a:defRPr>
              </a:pPr>
              <a:r>
                <a:rPr b="1"/>
                <a:t>Control Auth, Policies, HA</a:t>
              </a:r>
              <a:endParaRPr b="1"/>
            </a:p>
          </p:txBody>
        </p:sp>
        <p:pic>
          <p:nvPicPr>
            <p:cNvPr id="1003" name="image105.png"/>
            <p:cNvPicPr>
              <a:picLocks noChangeAspect="1"/>
            </p:cNvPicPr>
            <p:nvPr/>
          </p:nvPicPr>
          <p:blipFill>
            <a:blip r:embed="rId5">
              <a:extLst/>
            </a:blip>
            <a:stretch>
              <a:fillRect/>
            </a:stretch>
          </p:blipFill>
          <p:spPr>
            <a:xfrm>
              <a:off x="1196624" y="2709322"/>
              <a:ext cx="6805867" cy="4831647"/>
            </a:xfrm>
            <a:prstGeom prst="rect">
              <a:avLst/>
            </a:prstGeom>
            <a:ln w="12700" cap="flat">
              <a:noFill/>
              <a:miter lim="400000"/>
            </a:ln>
            <a:effectLst>
              <a:outerShdw sx="100000" sy="100000" kx="0" ky="0" algn="b" rotWithShape="0" blurRad="127000" dist="101600" dir="2700000">
                <a:srgbClr val="000000">
                  <a:alpha val="43000"/>
                </a:srgbClr>
              </a:outerShdw>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8" name="Shape 1008"/>
          <p:cNvSpPr/>
          <p:nvPr>
            <p:ph type="ctrTitle"/>
          </p:nvPr>
        </p:nvSpPr>
        <p:spPr>
          <a:prstGeom prst="rect">
            <a:avLst/>
          </a:prstGeom>
        </p:spPr>
        <p:txBody>
          <a:bodyPr/>
          <a:lstStyle/>
          <a:p>
            <a:pPr/>
            <a:r>
              <a:t>Cloud Foundry</a:t>
            </a:r>
          </a:p>
        </p:txBody>
      </p:sp>
      <p:sp>
        <p:nvSpPr>
          <p:cNvPr id="1009" name="Shape 1009"/>
          <p:cNvSpPr/>
          <p:nvPr>
            <p:ph type="subTitle" sz="quarter" idx="1"/>
          </p:nvPr>
        </p:nvSpPr>
        <p:spPr>
          <a:prstGeom prst="rect">
            <a:avLst/>
          </a:prstGeom>
        </p:spPr>
        <p:txBody>
          <a:bodyPr/>
          <a:lstStyle/>
          <a:p>
            <a:pPr/>
            <a:r>
              <a:t>The community and ecosystem</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1" name="Shape 1011"/>
          <p:cNvSpPr/>
          <p:nvPr>
            <p:ph type="title"/>
          </p:nvPr>
        </p:nvSpPr>
        <p:spPr>
          <a:prstGeom prst="rect">
            <a:avLst/>
          </a:prstGeom>
        </p:spPr>
        <p:txBody>
          <a:bodyPr/>
          <a:lstStyle/>
          <a:p>
            <a:pPr/>
            <a:r>
              <a:t>Cloud Foundry</a:t>
            </a:r>
          </a:p>
        </p:txBody>
      </p:sp>
      <p:sp>
        <p:nvSpPr>
          <p:cNvPr id="1012" name="Shape 1012"/>
          <p:cNvSpPr/>
          <p:nvPr>
            <p:ph type="body" sz="quarter" idx="1"/>
          </p:nvPr>
        </p:nvSpPr>
        <p:spPr>
          <a:prstGeom prst="rect">
            <a:avLst/>
          </a:prstGeom>
        </p:spPr>
        <p:txBody>
          <a:bodyPr/>
          <a:lstStyle/>
          <a:p>
            <a:pPr/>
            <a:r>
              <a:t>The Open Platform</a:t>
            </a:r>
          </a:p>
        </p:txBody>
      </p:sp>
      <p:pic>
        <p:nvPicPr>
          <p:cNvPr id="1013" name="image34.png" descr="oss-logo-cf.png"/>
          <p:cNvPicPr>
            <a:picLocks noChangeAspect="1"/>
          </p:cNvPicPr>
          <p:nvPr/>
        </p:nvPicPr>
        <p:blipFill>
          <a:blip r:embed="rId2">
            <a:extLst/>
          </a:blip>
          <a:srcRect l="1" t="0" r="0" b="827"/>
          <a:stretch>
            <a:fillRect/>
          </a:stretch>
        </p:blipFill>
        <p:spPr>
          <a:xfrm>
            <a:off x="7110214" y="1421111"/>
            <a:ext cx="10163396" cy="72415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Shape 638"/>
          <p:cNvSpPr/>
          <p:nvPr/>
        </p:nvSpPr>
        <p:spPr>
          <a:xfrm>
            <a:off x="9174508" y="4394199"/>
            <a:ext cx="9973311" cy="492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spcBef>
                <a:spcPts val="2000"/>
              </a:spcBef>
              <a:buSzPct val="100000"/>
              <a:buAutoNum type="arabicPeriod" startAt="1"/>
            </a:pPr>
            <a:r>
              <a:t>  Industry Trends</a:t>
            </a:r>
          </a:p>
          <a:p>
            <a:pPr marL="228600" indent="-228600" algn="l">
              <a:spcBef>
                <a:spcPts val="2000"/>
              </a:spcBef>
              <a:buSzPct val="100000"/>
              <a:buAutoNum type="arabicPeriod" startAt="1"/>
            </a:pPr>
            <a:r>
              <a:t>  Cloud Foundry in Action</a:t>
            </a:r>
          </a:p>
          <a:p>
            <a:pPr marL="228600" indent="-228600" algn="l">
              <a:spcBef>
                <a:spcPts val="2000"/>
              </a:spcBef>
              <a:buSzPct val="100000"/>
              <a:buAutoNum type="arabicPeriod" startAt="1"/>
            </a:pPr>
            <a:r>
              <a:t>  The Cloud Foundry Foundation</a:t>
            </a:r>
          </a:p>
          <a:p>
            <a:pPr marL="228600" indent="-228600" algn="l">
              <a:spcBef>
                <a:spcPts val="2000"/>
              </a:spcBef>
              <a:buSzPct val="100000"/>
              <a:buAutoNum type="arabicPeriod" startAt="1"/>
            </a:pPr>
            <a:r>
              <a:t>  Pivotal Cloud Foundry</a:t>
            </a:r>
          </a:p>
          <a:p>
            <a:pPr marL="228600" indent="-228600" algn="l">
              <a:spcBef>
                <a:spcPts val="2000"/>
              </a:spcBef>
              <a:buSzPct val="100000"/>
              <a:buAutoNum type="arabicPeriod" startAt="1"/>
            </a:pPr>
            <a:r>
              <a:t>  Case Studies</a:t>
            </a:r>
          </a:p>
        </p:txBody>
      </p:sp>
      <p:sp>
        <p:nvSpPr>
          <p:cNvPr id="639" name="Shape 639"/>
          <p:cNvSpPr/>
          <p:nvPr/>
        </p:nvSpPr>
        <p:spPr>
          <a:xfrm flipV="1">
            <a:off x="7929821" y="2079580"/>
            <a:ext cx="1" cy="9556840"/>
          </a:xfrm>
          <a:prstGeom prst="line">
            <a:avLst/>
          </a:prstGeom>
          <a:ln w="25400">
            <a:solidFill>
              <a:srgbClr val="000000"/>
            </a:solidFill>
            <a:miter lim="400000"/>
          </a:ln>
        </p:spPr>
        <p:txBody>
          <a:bodyPr lIns="50800" tIns="50800" rIns="50800" bIns="50800" anchor="ctr"/>
          <a:lstStyle/>
          <a:p>
            <a:pPr>
              <a:defRPr sz="3200"/>
            </a:pPr>
          </a:p>
        </p:txBody>
      </p:sp>
      <p:sp>
        <p:nvSpPr>
          <p:cNvPr id="640" name="Shape 640"/>
          <p:cNvSpPr/>
          <p:nvPr/>
        </p:nvSpPr>
        <p:spPr>
          <a:xfrm>
            <a:off x="646043" y="5588000"/>
            <a:ext cx="7337922" cy="254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8000">
                <a:solidFill>
                  <a:srgbClr val="10786D"/>
                </a:solidFill>
                <a:latin typeface="Helvetica"/>
                <a:ea typeface="Helvetica"/>
                <a:cs typeface="Helvetica"/>
                <a:sym typeface="Helvetica"/>
              </a:defRPr>
            </a:pPr>
            <a:r>
              <a:t>Pivotal</a:t>
            </a:r>
          </a:p>
          <a:p>
            <a:pPr algn="l">
              <a:defRPr b="1" sz="8000">
                <a:solidFill>
                  <a:srgbClr val="10786D"/>
                </a:solidFill>
                <a:latin typeface="Helvetica"/>
                <a:ea typeface="Helvetica"/>
                <a:cs typeface="Helvetica"/>
                <a:sym typeface="Helvetica"/>
              </a:defRPr>
            </a:pPr>
            <a:r>
              <a:t>Cloud Foundry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5" name="Shape 1015"/>
          <p:cNvSpPr/>
          <p:nvPr/>
        </p:nvSpPr>
        <p:spPr>
          <a:xfrm>
            <a:off x="8840437" y="3227608"/>
            <a:ext cx="14957087" cy="2786803"/>
          </a:xfrm>
          <a:prstGeom prst="roundRect">
            <a:avLst>
              <a:gd name="adj" fmla="val 6250"/>
            </a:avLst>
          </a:prstGeom>
          <a:ln w="50800">
            <a:solidFill>
              <a:srgbClr val="ADBE2A"/>
            </a:solidFill>
            <a:prstDash val="dot"/>
            <a:bevel/>
          </a:ln>
          <a:effectLst>
            <a:outerShdw sx="100000" sy="100000" kx="0" ky="0" algn="b" rotWithShape="0" blurRad="101600" dist="50800" dir="5400000">
              <a:srgbClr val="000000">
                <a:alpha val="35000"/>
              </a:srgbClr>
            </a:outerShdw>
          </a:effectLst>
        </p:spPr>
        <p:txBody>
          <a:bodyPr lIns="121919" tIns="121919" rIns="121919" bIns="121919" anchor="ctr"/>
          <a:lstStyle/>
          <a:p>
            <a:pPr defTabSz="914400">
              <a:defRPr sz="4800">
                <a:solidFill>
                  <a:srgbClr val="FFFFFF"/>
                </a:solidFill>
                <a:latin typeface="Arial"/>
                <a:ea typeface="Arial"/>
                <a:cs typeface="Arial"/>
                <a:sym typeface="Arial"/>
              </a:defRPr>
            </a:pPr>
          </a:p>
        </p:txBody>
      </p:sp>
      <p:pic>
        <p:nvPicPr>
          <p:cNvPr id="1016" name="image35.png"/>
          <p:cNvPicPr>
            <a:picLocks noChangeAspect="1"/>
          </p:cNvPicPr>
          <p:nvPr/>
        </p:nvPicPr>
        <p:blipFill>
          <a:blip r:embed="rId3">
            <a:extLst/>
          </a:blip>
          <a:stretch>
            <a:fillRect/>
          </a:stretch>
        </p:blipFill>
        <p:spPr>
          <a:xfrm>
            <a:off x="19000372" y="3510808"/>
            <a:ext cx="3224934" cy="983963"/>
          </a:xfrm>
          <a:prstGeom prst="rect">
            <a:avLst/>
          </a:prstGeom>
          <a:ln w="12700">
            <a:miter lim="400000"/>
          </a:ln>
        </p:spPr>
      </p:pic>
      <p:pic>
        <p:nvPicPr>
          <p:cNvPr id="1017" name="image36.png"/>
          <p:cNvPicPr>
            <a:picLocks noChangeAspect="1"/>
          </p:cNvPicPr>
          <p:nvPr/>
        </p:nvPicPr>
        <p:blipFill>
          <a:blip r:embed="rId4">
            <a:extLst/>
          </a:blip>
          <a:stretch>
            <a:fillRect/>
          </a:stretch>
        </p:blipFill>
        <p:spPr>
          <a:xfrm>
            <a:off x="11626653" y="3550399"/>
            <a:ext cx="1831654" cy="792289"/>
          </a:xfrm>
          <a:prstGeom prst="rect">
            <a:avLst/>
          </a:prstGeom>
          <a:ln w="12700">
            <a:miter lim="400000"/>
          </a:ln>
        </p:spPr>
      </p:pic>
      <p:pic>
        <p:nvPicPr>
          <p:cNvPr id="1018" name="image38.png"/>
          <p:cNvPicPr>
            <a:picLocks noChangeAspect="1"/>
          </p:cNvPicPr>
          <p:nvPr/>
        </p:nvPicPr>
        <p:blipFill>
          <a:blip r:embed="rId5">
            <a:extLst/>
          </a:blip>
          <a:stretch>
            <a:fillRect/>
          </a:stretch>
        </p:blipFill>
        <p:spPr>
          <a:xfrm>
            <a:off x="9264717" y="4848965"/>
            <a:ext cx="2832868" cy="575687"/>
          </a:xfrm>
          <a:prstGeom prst="rect">
            <a:avLst/>
          </a:prstGeom>
          <a:ln w="12700">
            <a:miter lim="400000"/>
          </a:ln>
        </p:spPr>
      </p:pic>
      <p:pic>
        <p:nvPicPr>
          <p:cNvPr id="1019" name="image39.png"/>
          <p:cNvPicPr>
            <a:picLocks noChangeAspect="1"/>
          </p:cNvPicPr>
          <p:nvPr/>
        </p:nvPicPr>
        <p:blipFill>
          <a:blip r:embed="rId6">
            <a:extLst/>
          </a:blip>
          <a:stretch>
            <a:fillRect/>
          </a:stretch>
        </p:blipFill>
        <p:spPr>
          <a:xfrm>
            <a:off x="13538888" y="3288550"/>
            <a:ext cx="2657054" cy="1308975"/>
          </a:xfrm>
          <a:prstGeom prst="rect">
            <a:avLst/>
          </a:prstGeom>
          <a:ln w="12700">
            <a:miter lim="400000"/>
          </a:ln>
        </p:spPr>
      </p:pic>
      <p:pic>
        <p:nvPicPr>
          <p:cNvPr id="1020" name="image40.png"/>
          <p:cNvPicPr>
            <a:picLocks noChangeAspect="1"/>
          </p:cNvPicPr>
          <p:nvPr/>
        </p:nvPicPr>
        <p:blipFill>
          <a:blip r:embed="rId7">
            <a:extLst/>
          </a:blip>
          <a:stretch>
            <a:fillRect/>
          </a:stretch>
        </p:blipFill>
        <p:spPr>
          <a:xfrm>
            <a:off x="9219661" y="3236821"/>
            <a:ext cx="2241379" cy="1418897"/>
          </a:xfrm>
          <a:prstGeom prst="rect">
            <a:avLst/>
          </a:prstGeom>
          <a:ln w="12700">
            <a:miter lim="400000"/>
          </a:ln>
        </p:spPr>
      </p:pic>
      <p:pic>
        <p:nvPicPr>
          <p:cNvPr id="1021" name="image41.png"/>
          <p:cNvPicPr>
            <a:picLocks noChangeAspect="1"/>
          </p:cNvPicPr>
          <p:nvPr/>
        </p:nvPicPr>
        <p:blipFill>
          <a:blip r:embed="rId8">
            <a:extLst/>
          </a:blip>
          <a:stretch>
            <a:fillRect/>
          </a:stretch>
        </p:blipFill>
        <p:spPr>
          <a:xfrm>
            <a:off x="16276522" y="4388533"/>
            <a:ext cx="1943996" cy="1062169"/>
          </a:xfrm>
          <a:prstGeom prst="rect">
            <a:avLst/>
          </a:prstGeom>
          <a:ln w="12700">
            <a:miter lim="400000"/>
          </a:ln>
        </p:spPr>
      </p:pic>
      <p:pic>
        <p:nvPicPr>
          <p:cNvPr id="1022" name="image42.png"/>
          <p:cNvPicPr>
            <a:picLocks noChangeAspect="1"/>
          </p:cNvPicPr>
          <p:nvPr/>
        </p:nvPicPr>
        <p:blipFill>
          <a:blip r:embed="rId9">
            <a:extLst/>
          </a:blip>
          <a:stretch>
            <a:fillRect/>
          </a:stretch>
        </p:blipFill>
        <p:spPr>
          <a:xfrm>
            <a:off x="12393317" y="4551309"/>
            <a:ext cx="1165211" cy="1065825"/>
          </a:xfrm>
          <a:prstGeom prst="rect">
            <a:avLst/>
          </a:prstGeom>
          <a:ln w="12700">
            <a:miter lim="400000"/>
          </a:ln>
        </p:spPr>
      </p:pic>
      <p:pic>
        <p:nvPicPr>
          <p:cNvPr id="1023" name="image43.png"/>
          <p:cNvPicPr>
            <a:picLocks noChangeAspect="1"/>
          </p:cNvPicPr>
          <p:nvPr/>
        </p:nvPicPr>
        <p:blipFill>
          <a:blip r:embed="rId10">
            <a:extLst/>
          </a:blip>
          <a:stretch>
            <a:fillRect/>
          </a:stretch>
        </p:blipFill>
        <p:spPr>
          <a:xfrm>
            <a:off x="18301099" y="4578625"/>
            <a:ext cx="3426687" cy="1011193"/>
          </a:xfrm>
          <a:prstGeom prst="rect">
            <a:avLst/>
          </a:prstGeom>
          <a:ln w="12700">
            <a:miter lim="400000"/>
          </a:ln>
        </p:spPr>
      </p:pic>
      <p:pic>
        <p:nvPicPr>
          <p:cNvPr id="1024" name="image44.png"/>
          <p:cNvPicPr>
            <a:picLocks noChangeAspect="1"/>
          </p:cNvPicPr>
          <p:nvPr/>
        </p:nvPicPr>
        <p:blipFill>
          <a:blip r:embed="rId11">
            <a:extLst/>
          </a:blip>
          <a:stretch>
            <a:fillRect/>
          </a:stretch>
        </p:blipFill>
        <p:spPr>
          <a:xfrm>
            <a:off x="16282837" y="3643059"/>
            <a:ext cx="2672467" cy="668310"/>
          </a:xfrm>
          <a:prstGeom prst="rect">
            <a:avLst/>
          </a:prstGeom>
          <a:ln w="12700">
            <a:miter lim="400000"/>
          </a:ln>
        </p:spPr>
      </p:pic>
      <p:sp>
        <p:nvSpPr>
          <p:cNvPr id="1025" name="Shape 1025"/>
          <p:cNvSpPr/>
          <p:nvPr/>
        </p:nvSpPr>
        <p:spPr>
          <a:xfrm>
            <a:off x="586476" y="3259339"/>
            <a:ext cx="7856871" cy="2818414"/>
          </a:xfrm>
          <a:prstGeom prst="roundRect">
            <a:avLst>
              <a:gd name="adj" fmla="val 6250"/>
            </a:avLst>
          </a:prstGeom>
          <a:ln w="50800">
            <a:solidFill>
              <a:srgbClr val="ADBE2A"/>
            </a:solidFill>
            <a:prstDash val="dot"/>
            <a:bevel/>
          </a:ln>
          <a:effectLst>
            <a:outerShdw sx="100000" sy="100000" kx="0" ky="0" algn="b" rotWithShape="0" blurRad="101600" dist="50800" dir="5400000">
              <a:srgbClr val="000000">
                <a:alpha val="35000"/>
              </a:srgbClr>
            </a:outerShdw>
          </a:effectLst>
        </p:spPr>
        <p:txBody>
          <a:bodyPr lIns="121919" tIns="121919" rIns="121919" bIns="121919" anchor="ctr"/>
          <a:lstStyle/>
          <a:p>
            <a:pPr defTabSz="914400">
              <a:defRPr sz="4800">
                <a:solidFill>
                  <a:srgbClr val="FFFFFF"/>
                </a:solidFill>
                <a:latin typeface="Arial"/>
                <a:ea typeface="Arial"/>
                <a:cs typeface="Arial"/>
                <a:sym typeface="Arial"/>
              </a:defRPr>
            </a:pPr>
          </a:p>
        </p:txBody>
      </p:sp>
      <p:pic>
        <p:nvPicPr>
          <p:cNvPr id="1026" name="image45.png"/>
          <p:cNvPicPr>
            <a:picLocks noChangeAspect="1"/>
          </p:cNvPicPr>
          <p:nvPr/>
        </p:nvPicPr>
        <p:blipFill>
          <a:blip r:embed="rId12">
            <a:extLst/>
          </a:blip>
          <a:stretch>
            <a:fillRect/>
          </a:stretch>
        </p:blipFill>
        <p:spPr>
          <a:xfrm>
            <a:off x="840751" y="3751618"/>
            <a:ext cx="2088527" cy="382839"/>
          </a:xfrm>
          <a:prstGeom prst="rect">
            <a:avLst/>
          </a:prstGeom>
          <a:ln w="12700">
            <a:miter lim="400000"/>
          </a:ln>
        </p:spPr>
      </p:pic>
      <p:pic>
        <p:nvPicPr>
          <p:cNvPr id="1027" name="image46.png"/>
          <p:cNvPicPr>
            <a:picLocks noChangeAspect="1"/>
          </p:cNvPicPr>
          <p:nvPr/>
        </p:nvPicPr>
        <p:blipFill>
          <a:blip r:embed="rId13">
            <a:extLst/>
          </a:blip>
          <a:stretch>
            <a:fillRect/>
          </a:stretch>
        </p:blipFill>
        <p:spPr>
          <a:xfrm>
            <a:off x="5594368" y="4782874"/>
            <a:ext cx="2583369" cy="524710"/>
          </a:xfrm>
          <a:prstGeom prst="rect">
            <a:avLst/>
          </a:prstGeom>
          <a:ln w="12700">
            <a:miter lim="400000"/>
          </a:ln>
        </p:spPr>
      </p:pic>
      <p:pic>
        <p:nvPicPr>
          <p:cNvPr id="1028" name="image48.png"/>
          <p:cNvPicPr>
            <a:picLocks noChangeAspect="1"/>
          </p:cNvPicPr>
          <p:nvPr/>
        </p:nvPicPr>
        <p:blipFill>
          <a:blip r:embed="rId14">
            <a:extLst/>
          </a:blip>
          <a:stretch>
            <a:fillRect/>
          </a:stretch>
        </p:blipFill>
        <p:spPr>
          <a:xfrm>
            <a:off x="3532795" y="4643881"/>
            <a:ext cx="1636767" cy="661700"/>
          </a:xfrm>
          <a:prstGeom prst="rect">
            <a:avLst/>
          </a:prstGeom>
          <a:ln w="12700">
            <a:miter lim="400000"/>
          </a:ln>
        </p:spPr>
      </p:pic>
      <p:pic>
        <p:nvPicPr>
          <p:cNvPr id="1029" name="image49.png"/>
          <p:cNvPicPr>
            <a:picLocks noChangeAspect="1"/>
          </p:cNvPicPr>
          <p:nvPr/>
        </p:nvPicPr>
        <p:blipFill>
          <a:blip r:embed="rId15">
            <a:extLst/>
          </a:blip>
          <a:stretch>
            <a:fillRect/>
          </a:stretch>
        </p:blipFill>
        <p:spPr>
          <a:xfrm>
            <a:off x="5205605" y="3769461"/>
            <a:ext cx="1377438" cy="442687"/>
          </a:xfrm>
          <a:prstGeom prst="rect">
            <a:avLst/>
          </a:prstGeom>
          <a:ln w="12700">
            <a:miter lim="400000"/>
          </a:ln>
        </p:spPr>
      </p:pic>
      <p:pic>
        <p:nvPicPr>
          <p:cNvPr id="1030" name="image50.png"/>
          <p:cNvPicPr>
            <a:picLocks noChangeAspect="1"/>
          </p:cNvPicPr>
          <p:nvPr/>
        </p:nvPicPr>
        <p:blipFill>
          <a:blip r:embed="rId16">
            <a:extLst/>
          </a:blip>
          <a:stretch>
            <a:fillRect/>
          </a:stretch>
        </p:blipFill>
        <p:spPr>
          <a:xfrm>
            <a:off x="7082253" y="3577635"/>
            <a:ext cx="1095484" cy="880174"/>
          </a:xfrm>
          <a:prstGeom prst="rect">
            <a:avLst/>
          </a:prstGeom>
          <a:ln w="12700">
            <a:miter lim="400000"/>
          </a:ln>
        </p:spPr>
      </p:pic>
      <p:pic>
        <p:nvPicPr>
          <p:cNvPr id="1031" name="image51.png"/>
          <p:cNvPicPr>
            <a:picLocks noChangeAspect="1"/>
          </p:cNvPicPr>
          <p:nvPr/>
        </p:nvPicPr>
        <p:blipFill>
          <a:blip r:embed="rId17">
            <a:extLst/>
          </a:blip>
          <a:stretch>
            <a:fillRect/>
          </a:stretch>
        </p:blipFill>
        <p:spPr>
          <a:xfrm>
            <a:off x="3147570" y="3655488"/>
            <a:ext cx="1598468" cy="692515"/>
          </a:xfrm>
          <a:prstGeom prst="rect">
            <a:avLst/>
          </a:prstGeom>
          <a:ln w="12700">
            <a:miter lim="400000"/>
          </a:ln>
        </p:spPr>
      </p:pic>
      <p:sp>
        <p:nvSpPr>
          <p:cNvPr id="1032" name="Shape 1032"/>
          <p:cNvSpPr/>
          <p:nvPr/>
        </p:nvSpPr>
        <p:spPr>
          <a:xfrm>
            <a:off x="2373074" y="5792768"/>
            <a:ext cx="3956209" cy="763945"/>
          </a:xfrm>
          <a:prstGeom prst="rect">
            <a:avLst/>
          </a:prstGeom>
          <a:solidFill>
            <a:srgbClr val="FFFFFF"/>
          </a:solidFill>
          <a:ln w="63500">
            <a:solidFill>
              <a:srgbClr val="3EA7BC"/>
            </a:solidFill>
            <a:beve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a:defRPr b="0" i="0">
                <a:solidFill>
                  <a:srgbClr val="00685D"/>
                </a:solidFill>
              </a:defRPr>
            </a:pPr>
            <a:r>
              <a:rPr b="1" i="1">
                <a:solidFill>
                  <a:srgbClr val="4D4D4D"/>
                </a:solidFill>
              </a:rPr>
              <a:t>Platinum members</a:t>
            </a:r>
          </a:p>
        </p:txBody>
      </p:sp>
      <p:sp>
        <p:nvSpPr>
          <p:cNvPr id="1033" name="Shape 1033"/>
          <p:cNvSpPr/>
          <p:nvPr/>
        </p:nvSpPr>
        <p:spPr>
          <a:xfrm>
            <a:off x="14299221" y="5819157"/>
            <a:ext cx="3165635" cy="763946"/>
          </a:xfrm>
          <a:prstGeom prst="rect">
            <a:avLst/>
          </a:prstGeom>
          <a:solidFill>
            <a:srgbClr val="FFFFFF"/>
          </a:solidFill>
          <a:ln w="63500">
            <a:solidFill>
              <a:srgbClr val="3EA7BC"/>
            </a:solidFill>
            <a:beve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a:defRPr b="0" i="0">
                <a:solidFill>
                  <a:srgbClr val="00685D"/>
                </a:solidFill>
              </a:defRPr>
            </a:pPr>
            <a:r>
              <a:rPr b="1" i="1">
                <a:solidFill>
                  <a:srgbClr val="4D4D4D"/>
                </a:solidFill>
              </a:rPr>
              <a:t>Gold members</a:t>
            </a:r>
          </a:p>
        </p:txBody>
      </p:sp>
      <p:sp>
        <p:nvSpPr>
          <p:cNvPr id="1034" name="Shape 1034"/>
          <p:cNvSpPr/>
          <p:nvPr/>
        </p:nvSpPr>
        <p:spPr>
          <a:xfrm>
            <a:off x="1174591" y="7156141"/>
            <a:ext cx="22051882" cy="3582372"/>
          </a:xfrm>
          <a:prstGeom prst="roundRect">
            <a:avLst>
              <a:gd name="adj" fmla="val 4862"/>
            </a:avLst>
          </a:prstGeom>
          <a:ln w="50800">
            <a:solidFill>
              <a:srgbClr val="ADBE2A"/>
            </a:solidFill>
            <a:prstDash val="dot"/>
            <a:bevel/>
          </a:ln>
          <a:effectLst>
            <a:outerShdw sx="100000" sy="100000" kx="0" ky="0" algn="b" rotWithShape="0" blurRad="101600" dist="50800" dir="5400000">
              <a:srgbClr val="000000">
                <a:alpha val="35000"/>
              </a:srgbClr>
            </a:outerShdw>
          </a:effectLst>
        </p:spPr>
        <p:txBody>
          <a:bodyPr lIns="121919" tIns="121919" rIns="121919" bIns="121919" anchor="ctr"/>
          <a:lstStyle/>
          <a:p>
            <a:pPr defTabSz="914400">
              <a:defRPr sz="4800">
                <a:solidFill>
                  <a:srgbClr val="FFFFFF"/>
                </a:solidFill>
                <a:latin typeface="Arial"/>
                <a:ea typeface="Arial"/>
                <a:cs typeface="Arial"/>
                <a:sym typeface="Arial"/>
              </a:defRPr>
            </a:pPr>
          </a:p>
        </p:txBody>
      </p:sp>
      <p:sp>
        <p:nvSpPr>
          <p:cNvPr id="1035" name="Shape 1035"/>
          <p:cNvSpPr/>
          <p:nvPr/>
        </p:nvSpPr>
        <p:spPr>
          <a:xfrm>
            <a:off x="9570674" y="10437225"/>
            <a:ext cx="3347205" cy="763946"/>
          </a:xfrm>
          <a:prstGeom prst="rect">
            <a:avLst/>
          </a:prstGeom>
          <a:solidFill>
            <a:srgbClr val="FFFFFF"/>
          </a:solidFill>
          <a:ln w="63500">
            <a:solidFill>
              <a:srgbClr val="3EA7BC"/>
            </a:solidFill>
            <a:beve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a:defRPr b="0" i="0">
                <a:solidFill>
                  <a:srgbClr val="00685D"/>
                </a:solidFill>
              </a:defRPr>
            </a:pPr>
            <a:r>
              <a:rPr b="1" i="1">
                <a:solidFill>
                  <a:srgbClr val="4D4D4D"/>
                </a:solidFill>
              </a:rPr>
              <a:t>Silver members</a:t>
            </a:r>
          </a:p>
        </p:txBody>
      </p:sp>
      <p:pic>
        <p:nvPicPr>
          <p:cNvPr id="1036" name="image52.png"/>
          <p:cNvPicPr>
            <a:picLocks noChangeAspect="1"/>
          </p:cNvPicPr>
          <p:nvPr/>
        </p:nvPicPr>
        <p:blipFill>
          <a:blip r:embed="rId18">
            <a:extLst/>
          </a:blip>
          <a:stretch>
            <a:fillRect/>
          </a:stretch>
        </p:blipFill>
        <p:spPr>
          <a:xfrm>
            <a:off x="3697878" y="7477700"/>
            <a:ext cx="1634067" cy="804334"/>
          </a:xfrm>
          <a:prstGeom prst="rect">
            <a:avLst/>
          </a:prstGeom>
          <a:ln w="12700">
            <a:miter lim="400000"/>
          </a:ln>
        </p:spPr>
      </p:pic>
      <p:pic>
        <p:nvPicPr>
          <p:cNvPr id="1037" name="image53.png"/>
          <p:cNvPicPr>
            <a:picLocks noChangeAspect="1"/>
          </p:cNvPicPr>
          <p:nvPr/>
        </p:nvPicPr>
        <p:blipFill>
          <a:blip r:embed="rId19">
            <a:extLst/>
          </a:blip>
          <a:stretch>
            <a:fillRect/>
          </a:stretch>
        </p:blipFill>
        <p:spPr>
          <a:xfrm>
            <a:off x="5671929" y="7593483"/>
            <a:ext cx="2397761" cy="772161"/>
          </a:xfrm>
          <a:prstGeom prst="rect">
            <a:avLst/>
          </a:prstGeom>
          <a:ln w="12700">
            <a:miter lim="400000"/>
          </a:ln>
        </p:spPr>
      </p:pic>
      <p:grpSp>
        <p:nvGrpSpPr>
          <p:cNvPr id="1040" name="Group 1040"/>
          <p:cNvGrpSpPr/>
          <p:nvPr/>
        </p:nvGrpSpPr>
        <p:grpSpPr>
          <a:xfrm>
            <a:off x="8204937" y="7400823"/>
            <a:ext cx="1896534" cy="1001765"/>
            <a:chOff x="0" y="0"/>
            <a:chExt cx="1896533" cy="1001763"/>
          </a:xfrm>
        </p:grpSpPr>
        <p:pic>
          <p:nvPicPr>
            <p:cNvPr id="1038" name="image54.png"/>
            <p:cNvPicPr>
              <a:picLocks noChangeAspect="1"/>
            </p:cNvPicPr>
            <p:nvPr/>
          </p:nvPicPr>
          <p:blipFill>
            <a:blip r:embed="rId20">
              <a:extLst/>
            </a:blip>
            <a:srcRect l="221" t="0" r="55779" b="0"/>
            <a:stretch>
              <a:fillRect/>
            </a:stretch>
          </p:blipFill>
          <p:spPr>
            <a:xfrm>
              <a:off x="528320" y="0"/>
              <a:ext cx="894081" cy="650241"/>
            </a:xfrm>
            <a:prstGeom prst="rect">
              <a:avLst/>
            </a:prstGeom>
            <a:ln w="12700" cap="flat">
              <a:noFill/>
              <a:miter lim="400000"/>
            </a:ln>
            <a:effectLst/>
          </p:spPr>
        </p:pic>
        <p:sp>
          <p:nvSpPr>
            <p:cNvPr id="1039" name="Shape 1039"/>
            <p:cNvSpPr/>
            <p:nvPr/>
          </p:nvSpPr>
          <p:spPr>
            <a:xfrm>
              <a:off x="0" y="474133"/>
              <a:ext cx="1896534" cy="5276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000">
                  <a:solidFill>
                    <a:srgbClr val="B8B8B8"/>
                  </a:solidFill>
                  <a:latin typeface="Arial"/>
                  <a:ea typeface="Arial"/>
                  <a:cs typeface="Arial"/>
                  <a:sym typeface="Arial"/>
                </a:defRPr>
              </a:lvl1pPr>
            </a:lstStyle>
            <a:p>
              <a:pPr>
                <a:defRPr b="0">
                  <a:solidFill>
                    <a:srgbClr val="00685D"/>
                  </a:solidFill>
                </a:defRPr>
              </a:pPr>
              <a:r>
                <a:rPr b="1">
                  <a:solidFill>
                    <a:srgbClr val="B8B8B8"/>
                  </a:solidFill>
                </a:rPr>
                <a:t>Anchora</a:t>
              </a:r>
            </a:p>
          </p:txBody>
        </p:sp>
      </p:grpSp>
      <p:pic>
        <p:nvPicPr>
          <p:cNvPr id="1041" name="image55.png"/>
          <p:cNvPicPr>
            <a:picLocks noChangeAspect="1"/>
          </p:cNvPicPr>
          <p:nvPr/>
        </p:nvPicPr>
        <p:blipFill>
          <a:blip r:embed="rId21">
            <a:extLst/>
          </a:blip>
          <a:stretch>
            <a:fillRect/>
          </a:stretch>
        </p:blipFill>
        <p:spPr>
          <a:xfrm>
            <a:off x="10420324" y="7518823"/>
            <a:ext cx="2905761" cy="792481"/>
          </a:xfrm>
          <a:prstGeom prst="rect">
            <a:avLst/>
          </a:prstGeom>
          <a:ln w="12700">
            <a:miter lim="400000"/>
          </a:ln>
        </p:spPr>
      </p:pic>
      <p:pic>
        <p:nvPicPr>
          <p:cNvPr id="1042" name="image56.png"/>
          <p:cNvPicPr>
            <a:picLocks noChangeAspect="1"/>
          </p:cNvPicPr>
          <p:nvPr/>
        </p:nvPicPr>
        <p:blipFill>
          <a:blip r:embed="rId22">
            <a:extLst/>
          </a:blip>
          <a:stretch>
            <a:fillRect/>
          </a:stretch>
        </p:blipFill>
        <p:spPr>
          <a:xfrm>
            <a:off x="17172703" y="7595057"/>
            <a:ext cx="2675468" cy="508001"/>
          </a:xfrm>
          <a:prstGeom prst="rect">
            <a:avLst/>
          </a:prstGeom>
          <a:ln w="12700">
            <a:miter lim="400000"/>
          </a:ln>
        </p:spPr>
      </p:pic>
      <p:pic>
        <p:nvPicPr>
          <p:cNvPr id="1043" name="image57.png"/>
          <p:cNvPicPr>
            <a:picLocks noChangeAspect="1"/>
          </p:cNvPicPr>
          <p:nvPr/>
        </p:nvPicPr>
        <p:blipFill>
          <a:blip r:embed="rId23">
            <a:extLst/>
          </a:blip>
          <a:stretch>
            <a:fillRect/>
          </a:stretch>
        </p:blipFill>
        <p:spPr>
          <a:xfrm>
            <a:off x="20580022" y="7663960"/>
            <a:ext cx="2056047" cy="475489"/>
          </a:xfrm>
          <a:prstGeom prst="rect">
            <a:avLst/>
          </a:prstGeom>
          <a:ln w="12700">
            <a:miter lim="400000"/>
          </a:ln>
        </p:spPr>
      </p:pic>
      <p:pic>
        <p:nvPicPr>
          <p:cNvPr id="1044" name="image58.png"/>
          <p:cNvPicPr>
            <a:picLocks noChangeAspect="1"/>
          </p:cNvPicPr>
          <p:nvPr/>
        </p:nvPicPr>
        <p:blipFill>
          <a:blip r:embed="rId24">
            <a:extLst/>
          </a:blip>
          <a:stretch>
            <a:fillRect/>
          </a:stretch>
        </p:blipFill>
        <p:spPr>
          <a:xfrm>
            <a:off x="1568666" y="8753404"/>
            <a:ext cx="2133601" cy="396241"/>
          </a:xfrm>
          <a:prstGeom prst="rect">
            <a:avLst/>
          </a:prstGeom>
          <a:ln w="12700">
            <a:miter lim="400000"/>
          </a:ln>
        </p:spPr>
      </p:pic>
      <p:pic>
        <p:nvPicPr>
          <p:cNvPr id="1045" name="image59.png"/>
          <p:cNvPicPr>
            <a:picLocks noChangeAspect="1"/>
          </p:cNvPicPr>
          <p:nvPr/>
        </p:nvPicPr>
        <p:blipFill>
          <a:blip r:embed="rId25">
            <a:extLst/>
          </a:blip>
          <a:srcRect l="0" t="24767" r="0" b="22781"/>
          <a:stretch>
            <a:fillRect/>
          </a:stretch>
        </p:blipFill>
        <p:spPr>
          <a:xfrm>
            <a:off x="6193424" y="8686276"/>
            <a:ext cx="2262294" cy="536449"/>
          </a:xfrm>
          <a:prstGeom prst="rect">
            <a:avLst/>
          </a:prstGeom>
          <a:ln w="12700">
            <a:miter lim="400000"/>
          </a:ln>
        </p:spPr>
      </p:pic>
      <p:pic>
        <p:nvPicPr>
          <p:cNvPr id="1046" name="image60.png"/>
          <p:cNvPicPr>
            <a:picLocks noChangeAspect="1"/>
          </p:cNvPicPr>
          <p:nvPr/>
        </p:nvPicPr>
        <p:blipFill>
          <a:blip r:embed="rId26">
            <a:extLst/>
          </a:blip>
          <a:stretch>
            <a:fillRect/>
          </a:stretch>
        </p:blipFill>
        <p:spPr>
          <a:xfrm>
            <a:off x="10918823" y="8669787"/>
            <a:ext cx="2709334" cy="677334"/>
          </a:xfrm>
          <a:prstGeom prst="rect">
            <a:avLst/>
          </a:prstGeom>
          <a:ln w="12700">
            <a:miter lim="400000"/>
          </a:ln>
        </p:spPr>
      </p:pic>
      <p:pic>
        <p:nvPicPr>
          <p:cNvPr id="1047" name="image61.png"/>
          <p:cNvPicPr>
            <a:picLocks noChangeAspect="1"/>
          </p:cNvPicPr>
          <p:nvPr/>
        </p:nvPicPr>
        <p:blipFill>
          <a:blip r:embed="rId27">
            <a:extLst/>
          </a:blip>
          <a:stretch>
            <a:fillRect/>
          </a:stretch>
        </p:blipFill>
        <p:spPr>
          <a:xfrm>
            <a:off x="14146694" y="8537326"/>
            <a:ext cx="2205399" cy="834475"/>
          </a:xfrm>
          <a:prstGeom prst="rect">
            <a:avLst/>
          </a:prstGeom>
          <a:ln w="12700">
            <a:miter lim="400000"/>
          </a:ln>
        </p:spPr>
      </p:pic>
      <p:pic>
        <p:nvPicPr>
          <p:cNvPr id="1048" name="image62.png"/>
          <p:cNvPicPr>
            <a:picLocks noChangeAspect="1"/>
          </p:cNvPicPr>
          <p:nvPr/>
        </p:nvPicPr>
        <p:blipFill>
          <a:blip r:embed="rId28">
            <a:extLst/>
          </a:blip>
          <a:stretch>
            <a:fillRect/>
          </a:stretch>
        </p:blipFill>
        <p:spPr>
          <a:xfrm>
            <a:off x="19158714" y="8327352"/>
            <a:ext cx="1253068" cy="1181948"/>
          </a:xfrm>
          <a:prstGeom prst="rect">
            <a:avLst/>
          </a:prstGeom>
          <a:ln w="12700">
            <a:miter lim="400000"/>
          </a:ln>
        </p:spPr>
      </p:pic>
      <p:pic>
        <p:nvPicPr>
          <p:cNvPr id="1049" name="image63.png"/>
          <p:cNvPicPr>
            <a:picLocks noChangeAspect="1"/>
          </p:cNvPicPr>
          <p:nvPr/>
        </p:nvPicPr>
        <p:blipFill>
          <a:blip r:embed="rId29">
            <a:extLst/>
          </a:blip>
          <a:stretch>
            <a:fillRect/>
          </a:stretch>
        </p:blipFill>
        <p:spPr>
          <a:xfrm>
            <a:off x="3656769" y="9489013"/>
            <a:ext cx="2540001" cy="846668"/>
          </a:xfrm>
          <a:prstGeom prst="rect">
            <a:avLst/>
          </a:prstGeom>
          <a:ln w="12700">
            <a:miter lim="400000"/>
          </a:ln>
        </p:spPr>
      </p:pic>
      <p:pic>
        <p:nvPicPr>
          <p:cNvPr id="1050" name="image64.png"/>
          <p:cNvPicPr>
            <a:picLocks noChangeAspect="1"/>
          </p:cNvPicPr>
          <p:nvPr/>
        </p:nvPicPr>
        <p:blipFill>
          <a:blip r:embed="rId30">
            <a:extLst/>
          </a:blip>
          <a:srcRect l="0" t="15166" r="0" b="14333"/>
          <a:stretch>
            <a:fillRect/>
          </a:stretch>
        </p:blipFill>
        <p:spPr>
          <a:xfrm>
            <a:off x="6834436" y="9370664"/>
            <a:ext cx="1625601" cy="1146049"/>
          </a:xfrm>
          <a:prstGeom prst="rect">
            <a:avLst/>
          </a:prstGeom>
          <a:ln w="12700">
            <a:miter lim="400000"/>
          </a:ln>
        </p:spPr>
      </p:pic>
      <p:pic>
        <p:nvPicPr>
          <p:cNvPr id="1051" name="image65.png"/>
          <p:cNvPicPr>
            <a:picLocks noChangeAspect="1"/>
          </p:cNvPicPr>
          <p:nvPr/>
        </p:nvPicPr>
        <p:blipFill>
          <a:blip r:embed="rId31">
            <a:extLst/>
          </a:blip>
          <a:stretch>
            <a:fillRect/>
          </a:stretch>
        </p:blipFill>
        <p:spPr>
          <a:xfrm>
            <a:off x="11582541" y="9736366"/>
            <a:ext cx="2783841" cy="406401"/>
          </a:xfrm>
          <a:prstGeom prst="rect">
            <a:avLst/>
          </a:prstGeom>
          <a:ln w="12700">
            <a:miter lim="400000"/>
          </a:ln>
        </p:spPr>
      </p:pic>
      <p:pic>
        <p:nvPicPr>
          <p:cNvPr id="1052" name="image66.png" descr="starkandwayne.png"/>
          <p:cNvPicPr>
            <a:picLocks noChangeAspect="1"/>
          </p:cNvPicPr>
          <p:nvPr/>
        </p:nvPicPr>
        <p:blipFill>
          <a:blip r:embed="rId32">
            <a:extLst/>
          </a:blip>
          <a:stretch>
            <a:fillRect/>
          </a:stretch>
        </p:blipFill>
        <p:spPr>
          <a:xfrm>
            <a:off x="14146694" y="9719922"/>
            <a:ext cx="2640585" cy="490729"/>
          </a:xfrm>
          <a:prstGeom prst="rect">
            <a:avLst/>
          </a:prstGeom>
          <a:ln w="12700">
            <a:miter lim="400000"/>
          </a:ln>
        </p:spPr>
      </p:pic>
      <p:pic>
        <p:nvPicPr>
          <p:cNvPr id="1053" name="image67.png"/>
          <p:cNvPicPr>
            <a:picLocks noChangeAspect="1"/>
          </p:cNvPicPr>
          <p:nvPr/>
        </p:nvPicPr>
        <p:blipFill>
          <a:blip r:embed="rId33">
            <a:extLst/>
          </a:blip>
          <a:stretch>
            <a:fillRect/>
          </a:stretch>
        </p:blipFill>
        <p:spPr>
          <a:xfrm>
            <a:off x="17360662" y="9751926"/>
            <a:ext cx="2299548" cy="426721"/>
          </a:xfrm>
          <a:prstGeom prst="rect">
            <a:avLst/>
          </a:prstGeom>
          <a:ln w="12700">
            <a:miter lim="400000"/>
          </a:ln>
        </p:spPr>
      </p:pic>
      <p:sp>
        <p:nvSpPr>
          <p:cNvPr id="1054" name="Shape 1054"/>
          <p:cNvSpPr/>
          <p:nvPr/>
        </p:nvSpPr>
        <p:spPr>
          <a:xfrm>
            <a:off x="1231921" y="11513489"/>
            <a:ext cx="21918508" cy="70044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r" defTabSz="914400">
              <a:defRPr sz="3200">
                <a:solidFill>
                  <a:srgbClr val="00685D"/>
                </a:solidFill>
                <a:latin typeface="Arial"/>
                <a:ea typeface="Arial"/>
                <a:cs typeface="Arial"/>
                <a:sym typeface="Arial"/>
              </a:defRPr>
            </a:lvl1pPr>
          </a:lstStyle>
          <a:p>
            <a:pPr/>
            <a:r>
              <a:t>Over 100k downloads of Cloud Foundry (OSS) software and tools!</a:t>
            </a:r>
          </a:p>
        </p:txBody>
      </p:sp>
      <p:pic>
        <p:nvPicPr>
          <p:cNvPr id="1055" name="image68.png"/>
          <p:cNvPicPr>
            <a:picLocks noChangeAspect="1"/>
          </p:cNvPicPr>
          <p:nvPr/>
        </p:nvPicPr>
        <p:blipFill>
          <a:blip r:embed="rId34">
            <a:extLst/>
          </a:blip>
          <a:stretch>
            <a:fillRect/>
          </a:stretch>
        </p:blipFill>
        <p:spPr>
          <a:xfrm>
            <a:off x="22090645" y="3313962"/>
            <a:ext cx="1564641" cy="1476588"/>
          </a:xfrm>
          <a:prstGeom prst="rect">
            <a:avLst/>
          </a:prstGeom>
          <a:ln w="12700">
            <a:miter lim="400000"/>
          </a:ln>
        </p:spPr>
      </p:pic>
      <p:sp>
        <p:nvSpPr>
          <p:cNvPr id="1056" name="Shape 1056"/>
          <p:cNvSpPr/>
          <p:nvPr/>
        </p:nvSpPr>
        <p:spPr>
          <a:xfrm>
            <a:off x="14546590" y="515450"/>
            <a:ext cx="9349233"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a:r>
              <a:t>The Cloud Foundry Foundation</a:t>
            </a:r>
          </a:p>
        </p:txBody>
      </p:sp>
      <p:sp>
        <p:nvSpPr>
          <p:cNvPr id="1057" name="Shape 1057"/>
          <p:cNvSpPr/>
          <p:nvPr/>
        </p:nvSpPr>
        <p:spPr>
          <a:xfrm>
            <a:off x="17168558" y="1240595"/>
            <a:ext cx="668035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b="1" cap="small" sz="2500">
                <a:solidFill>
                  <a:srgbClr val="53585F"/>
                </a:solidFill>
                <a:latin typeface="Helvetica"/>
                <a:ea typeface="Helvetica"/>
                <a:cs typeface="Helvetica"/>
                <a:sym typeface="Helvetica"/>
              </a:defRPr>
            </a:lvl1pPr>
          </a:lstStyle>
          <a:p>
            <a:pPr/>
            <a:r>
              <a:t>The Largest Open Source PaaS Ecosystem</a:t>
            </a:r>
          </a:p>
        </p:txBody>
      </p:sp>
      <p:pic>
        <p:nvPicPr>
          <p:cNvPr id="1058" name="pasted-image.pdf"/>
          <p:cNvPicPr>
            <a:picLocks noChangeAspect="1"/>
          </p:cNvPicPr>
          <p:nvPr/>
        </p:nvPicPr>
        <p:blipFill>
          <a:blip r:embed="rId35">
            <a:extLst/>
          </a:blip>
          <a:stretch>
            <a:fillRect/>
          </a:stretch>
        </p:blipFill>
        <p:spPr>
          <a:xfrm>
            <a:off x="21968829" y="4965651"/>
            <a:ext cx="1435101" cy="533401"/>
          </a:xfrm>
          <a:prstGeom prst="rect">
            <a:avLst/>
          </a:prstGeom>
          <a:ln w="12700">
            <a:miter lim="400000"/>
          </a:ln>
        </p:spPr>
      </p:pic>
      <p:pic>
        <p:nvPicPr>
          <p:cNvPr id="1059" name="pasted-image.tif"/>
          <p:cNvPicPr>
            <a:picLocks noChangeAspect="1"/>
          </p:cNvPicPr>
          <p:nvPr/>
        </p:nvPicPr>
        <p:blipFill>
          <a:blip r:embed="rId36">
            <a:extLst/>
          </a:blip>
          <a:stretch>
            <a:fillRect/>
          </a:stretch>
        </p:blipFill>
        <p:spPr>
          <a:xfrm>
            <a:off x="856991" y="4433993"/>
            <a:ext cx="2226223" cy="1027488"/>
          </a:xfrm>
          <a:prstGeom prst="rect">
            <a:avLst/>
          </a:prstGeom>
          <a:ln w="12700">
            <a:miter lim="400000"/>
          </a:ln>
        </p:spPr>
      </p:pic>
      <p:pic>
        <p:nvPicPr>
          <p:cNvPr id="1060" name="pasted-image.tif"/>
          <p:cNvPicPr>
            <a:picLocks noChangeAspect="1"/>
          </p:cNvPicPr>
          <p:nvPr/>
        </p:nvPicPr>
        <p:blipFill>
          <a:blip r:embed="rId37">
            <a:extLst/>
          </a:blip>
          <a:stretch>
            <a:fillRect/>
          </a:stretch>
        </p:blipFill>
        <p:spPr>
          <a:xfrm>
            <a:off x="13939279" y="4545041"/>
            <a:ext cx="1956493" cy="902998"/>
          </a:xfrm>
          <a:prstGeom prst="rect">
            <a:avLst/>
          </a:prstGeom>
          <a:ln w="12700">
            <a:miter lim="400000"/>
          </a:ln>
        </p:spPr>
      </p:pic>
      <p:pic>
        <p:nvPicPr>
          <p:cNvPr id="1061" name="pasted-image.tif"/>
          <p:cNvPicPr>
            <a:picLocks noChangeAspect="1"/>
          </p:cNvPicPr>
          <p:nvPr/>
        </p:nvPicPr>
        <p:blipFill>
          <a:blip r:embed="rId38">
            <a:extLst/>
          </a:blip>
          <a:stretch>
            <a:fillRect/>
          </a:stretch>
        </p:blipFill>
        <p:spPr>
          <a:xfrm>
            <a:off x="1528498" y="7384736"/>
            <a:ext cx="1792798" cy="827445"/>
          </a:xfrm>
          <a:prstGeom prst="rect">
            <a:avLst/>
          </a:prstGeom>
          <a:ln w="12700">
            <a:miter lim="400000"/>
          </a:ln>
        </p:spPr>
      </p:pic>
      <p:pic>
        <p:nvPicPr>
          <p:cNvPr id="1062" name="pasted-image.tif"/>
          <p:cNvPicPr>
            <a:picLocks noChangeAspect="1"/>
          </p:cNvPicPr>
          <p:nvPr/>
        </p:nvPicPr>
        <p:blipFill>
          <a:blip r:embed="rId39">
            <a:extLst/>
          </a:blip>
          <a:stretch>
            <a:fillRect/>
          </a:stretch>
        </p:blipFill>
        <p:spPr>
          <a:xfrm>
            <a:off x="14280880" y="7432860"/>
            <a:ext cx="1937029" cy="894014"/>
          </a:xfrm>
          <a:prstGeom prst="rect">
            <a:avLst/>
          </a:prstGeom>
          <a:ln w="12700">
            <a:miter lim="400000"/>
          </a:ln>
        </p:spPr>
      </p:pic>
      <p:pic>
        <p:nvPicPr>
          <p:cNvPr id="1063" name="pasted-image.tif"/>
          <p:cNvPicPr>
            <a:picLocks noChangeAspect="1"/>
          </p:cNvPicPr>
          <p:nvPr/>
        </p:nvPicPr>
        <p:blipFill>
          <a:blip r:embed="rId40">
            <a:extLst/>
          </a:blip>
          <a:stretch>
            <a:fillRect/>
          </a:stretch>
        </p:blipFill>
        <p:spPr>
          <a:xfrm>
            <a:off x="3991202" y="8570662"/>
            <a:ext cx="1871134" cy="863601"/>
          </a:xfrm>
          <a:prstGeom prst="rect">
            <a:avLst/>
          </a:prstGeom>
          <a:ln w="12700">
            <a:miter lim="400000"/>
          </a:ln>
        </p:spPr>
      </p:pic>
      <p:pic>
        <p:nvPicPr>
          <p:cNvPr id="1064" name="pasted-image.tif"/>
          <p:cNvPicPr>
            <a:picLocks noChangeAspect="1"/>
          </p:cNvPicPr>
          <p:nvPr/>
        </p:nvPicPr>
        <p:blipFill>
          <a:blip r:embed="rId41">
            <a:extLst/>
          </a:blip>
          <a:stretch>
            <a:fillRect/>
          </a:stretch>
        </p:blipFill>
        <p:spPr>
          <a:xfrm>
            <a:off x="8859326" y="8617263"/>
            <a:ext cx="1651001" cy="762001"/>
          </a:xfrm>
          <a:prstGeom prst="rect">
            <a:avLst/>
          </a:prstGeom>
          <a:ln w="12700">
            <a:miter lim="400000"/>
          </a:ln>
        </p:spPr>
      </p:pic>
      <p:pic>
        <p:nvPicPr>
          <p:cNvPr id="1065" name="pasted-image.tif"/>
          <p:cNvPicPr>
            <a:picLocks noChangeAspect="1"/>
          </p:cNvPicPr>
          <p:nvPr/>
        </p:nvPicPr>
        <p:blipFill>
          <a:blip r:embed="rId42">
            <a:extLst/>
          </a:blip>
          <a:stretch>
            <a:fillRect/>
          </a:stretch>
        </p:blipFill>
        <p:spPr>
          <a:xfrm>
            <a:off x="16948976" y="8537326"/>
            <a:ext cx="1651001" cy="762001"/>
          </a:xfrm>
          <a:prstGeom prst="rect">
            <a:avLst/>
          </a:prstGeom>
          <a:ln w="12700">
            <a:miter lim="400000"/>
          </a:ln>
        </p:spPr>
      </p:pic>
      <p:pic>
        <p:nvPicPr>
          <p:cNvPr id="1066" name="pasted-image.tif"/>
          <p:cNvPicPr>
            <a:picLocks noChangeAspect="1"/>
          </p:cNvPicPr>
          <p:nvPr/>
        </p:nvPicPr>
        <p:blipFill>
          <a:blip r:embed="rId43">
            <a:extLst/>
          </a:blip>
          <a:stretch>
            <a:fillRect/>
          </a:stretch>
        </p:blipFill>
        <p:spPr>
          <a:xfrm>
            <a:off x="1597272" y="9531346"/>
            <a:ext cx="1651001" cy="762001"/>
          </a:xfrm>
          <a:prstGeom prst="rect">
            <a:avLst/>
          </a:prstGeom>
          <a:ln w="12700">
            <a:miter lim="400000"/>
          </a:ln>
        </p:spPr>
      </p:pic>
      <p:pic>
        <p:nvPicPr>
          <p:cNvPr id="1067" name="pasted-image.tif"/>
          <p:cNvPicPr>
            <a:picLocks noChangeAspect="1"/>
          </p:cNvPicPr>
          <p:nvPr/>
        </p:nvPicPr>
        <p:blipFill>
          <a:blip r:embed="rId44">
            <a:extLst/>
          </a:blip>
          <a:stretch>
            <a:fillRect/>
          </a:stretch>
        </p:blipFill>
        <p:spPr>
          <a:xfrm>
            <a:off x="20970519" y="8623834"/>
            <a:ext cx="1651001" cy="762001"/>
          </a:xfrm>
          <a:prstGeom prst="rect">
            <a:avLst/>
          </a:prstGeom>
          <a:ln w="12700">
            <a:miter lim="400000"/>
          </a:ln>
        </p:spPr>
      </p:pic>
      <p:pic>
        <p:nvPicPr>
          <p:cNvPr id="1068" name="pasted-image.tif"/>
          <p:cNvPicPr>
            <a:picLocks noChangeAspect="1"/>
          </p:cNvPicPr>
          <p:nvPr/>
        </p:nvPicPr>
        <p:blipFill>
          <a:blip r:embed="rId45">
            <a:extLst/>
          </a:blip>
          <a:stretch>
            <a:fillRect/>
          </a:stretch>
        </p:blipFill>
        <p:spPr>
          <a:xfrm>
            <a:off x="20614375" y="9577038"/>
            <a:ext cx="1651001" cy="762001"/>
          </a:xfrm>
          <a:prstGeom prst="rect">
            <a:avLst/>
          </a:prstGeom>
          <a:ln w="12700">
            <a:miter lim="400000"/>
          </a:ln>
        </p:spPr>
      </p:pic>
      <p:pic>
        <p:nvPicPr>
          <p:cNvPr id="1069" name="pasted-image.tif"/>
          <p:cNvPicPr>
            <a:picLocks noChangeAspect="1"/>
          </p:cNvPicPr>
          <p:nvPr/>
        </p:nvPicPr>
        <p:blipFill>
          <a:blip r:embed="rId46">
            <a:extLst/>
          </a:blip>
          <a:stretch>
            <a:fillRect/>
          </a:stretch>
        </p:blipFill>
        <p:spPr>
          <a:xfrm>
            <a:off x="8889655" y="9506539"/>
            <a:ext cx="1956493" cy="9029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73" name="image69.png"/>
          <p:cNvPicPr>
            <a:picLocks noChangeAspect="1"/>
          </p:cNvPicPr>
          <p:nvPr/>
        </p:nvPicPr>
        <p:blipFill>
          <a:blip r:embed="rId3">
            <a:extLst/>
          </a:blip>
          <a:srcRect l="0" t="22334" r="0" b="19584"/>
          <a:stretch>
            <a:fillRect/>
          </a:stretch>
        </p:blipFill>
        <p:spPr>
          <a:xfrm>
            <a:off x="20535901" y="10866967"/>
            <a:ext cx="2103966" cy="588433"/>
          </a:xfrm>
          <a:prstGeom prst="rect">
            <a:avLst/>
          </a:prstGeom>
          <a:ln w="12700">
            <a:miter lim="400000"/>
          </a:ln>
        </p:spPr>
      </p:pic>
      <p:pic>
        <p:nvPicPr>
          <p:cNvPr id="1074" name="image70.png" descr="http://blogs.msdn.com/resized-image.ashx/__size/550x0/__key/communityserver-blogs-components-weblogfiles/00-00-01-13-25/7651.Tier3Logo.png"/>
          <p:cNvPicPr>
            <a:picLocks noChangeAspect="1"/>
          </p:cNvPicPr>
          <p:nvPr/>
        </p:nvPicPr>
        <p:blipFill>
          <a:blip r:embed="rId4">
            <a:extLst/>
          </a:blip>
          <a:stretch>
            <a:fillRect/>
          </a:stretch>
        </p:blipFill>
        <p:spPr>
          <a:xfrm>
            <a:off x="17847733" y="4605866"/>
            <a:ext cx="1409703" cy="1206502"/>
          </a:xfrm>
          <a:prstGeom prst="rect">
            <a:avLst/>
          </a:prstGeom>
          <a:ln w="12700">
            <a:miter lim="400000"/>
          </a:ln>
        </p:spPr>
      </p:pic>
      <p:pic>
        <p:nvPicPr>
          <p:cNvPr id="1075" name="image71.png"/>
          <p:cNvPicPr>
            <a:picLocks noChangeAspect="1"/>
          </p:cNvPicPr>
          <p:nvPr/>
        </p:nvPicPr>
        <p:blipFill>
          <a:blip r:embed="rId5">
            <a:extLst/>
          </a:blip>
          <a:srcRect l="0" t="21840" r="0" b="25488"/>
          <a:stretch>
            <a:fillRect/>
          </a:stretch>
        </p:blipFill>
        <p:spPr>
          <a:xfrm>
            <a:off x="9520767" y="10697634"/>
            <a:ext cx="2070100" cy="927100"/>
          </a:xfrm>
          <a:prstGeom prst="rect">
            <a:avLst/>
          </a:prstGeom>
          <a:ln w="12700">
            <a:miter lim="400000"/>
          </a:ln>
        </p:spPr>
      </p:pic>
      <p:pic>
        <p:nvPicPr>
          <p:cNvPr id="1076" name="image72.jpg" descr="url.jpeg"/>
          <p:cNvPicPr>
            <a:picLocks noChangeAspect="1"/>
          </p:cNvPicPr>
          <p:nvPr/>
        </p:nvPicPr>
        <p:blipFill>
          <a:blip r:embed="rId6">
            <a:extLst/>
          </a:blip>
          <a:srcRect l="0" t="28823" r="0" b="41765"/>
          <a:stretch>
            <a:fillRect/>
          </a:stretch>
        </p:blipFill>
        <p:spPr>
          <a:xfrm>
            <a:off x="800101" y="6807199"/>
            <a:ext cx="3564467" cy="740836"/>
          </a:xfrm>
          <a:prstGeom prst="rect">
            <a:avLst/>
          </a:prstGeom>
          <a:ln w="12700">
            <a:miter lim="400000"/>
          </a:ln>
        </p:spPr>
      </p:pic>
      <p:pic>
        <p:nvPicPr>
          <p:cNvPr id="1077" name="image73.png"/>
          <p:cNvPicPr>
            <a:picLocks noChangeAspect="1"/>
          </p:cNvPicPr>
          <p:nvPr/>
        </p:nvPicPr>
        <p:blipFill>
          <a:blip r:embed="rId7">
            <a:extLst/>
          </a:blip>
          <a:stretch>
            <a:fillRect/>
          </a:stretch>
        </p:blipFill>
        <p:spPr>
          <a:xfrm>
            <a:off x="872066" y="4796368"/>
            <a:ext cx="2815169" cy="829734"/>
          </a:xfrm>
          <a:prstGeom prst="rect">
            <a:avLst/>
          </a:prstGeom>
          <a:ln w="12700">
            <a:miter lim="400000"/>
          </a:ln>
        </p:spPr>
      </p:pic>
      <p:pic>
        <p:nvPicPr>
          <p:cNvPr id="1078" name="image74.png" descr="url.png"/>
          <p:cNvPicPr>
            <a:picLocks noChangeAspect="1"/>
          </p:cNvPicPr>
          <p:nvPr/>
        </p:nvPicPr>
        <p:blipFill>
          <a:blip r:embed="rId8">
            <a:extLst/>
          </a:blip>
          <a:stretch>
            <a:fillRect/>
          </a:stretch>
        </p:blipFill>
        <p:spPr>
          <a:xfrm>
            <a:off x="14626167" y="6630810"/>
            <a:ext cx="3640668" cy="728135"/>
          </a:xfrm>
          <a:prstGeom prst="rect">
            <a:avLst/>
          </a:prstGeom>
          <a:ln w="12700">
            <a:miter lim="400000"/>
          </a:ln>
        </p:spPr>
      </p:pic>
      <p:grpSp>
        <p:nvGrpSpPr>
          <p:cNvPr id="1081" name="Group 1081" descr="Screen Shot 2013-01-31 at 11.55.40 AM.png"/>
          <p:cNvGrpSpPr/>
          <p:nvPr/>
        </p:nvGrpSpPr>
        <p:grpSpPr>
          <a:xfrm>
            <a:off x="12510909" y="10837333"/>
            <a:ext cx="3818468" cy="516467"/>
            <a:chOff x="0" y="0"/>
            <a:chExt cx="3818466" cy="516466"/>
          </a:xfrm>
        </p:grpSpPr>
        <p:sp>
          <p:nvSpPr>
            <p:cNvPr id="1079" name="Shape 1079"/>
            <p:cNvSpPr/>
            <p:nvPr/>
          </p:nvSpPr>
          <p:spPr>
            <a:xfrm>
              <a:off x="0" y="0"/>
              <a:ext cx="3818467" cy="516467"/>
            </a:xfrm>
            <a:prstGeom prst="rect">
              <a:avLst/>
            </a:prstGeom>
            <a:solidFill>
              <a:srgbClr val="FFFFFF"/>
            </a:solidFill>
            <a:ln w="12700" cap="flat">
              <a:noFill/>
              <a:miter lim="400000"/>
            </a:ln>
            <a:effectLst/>
          </p:spPr>
          <p:txBody>
            <a:bodyPr wrap="square" lIns="121919" tIns="121919" rIns="121919" bIns="121919" numCol="1" anchor="ctr">
              <a:noAutofit/>
            </a:bodyPr>
            <a:lstStyle/>
            <a:p>
              <a:pPr algn="l" defTabSz="914400">
                <a:defRPr sz="4800">
                  <a:solidFill>
                    <a:srgbClr val="00685D"/>
                  </a:solidFill>
                  <a:latin typeface="Arial"/>
                  <a:ea typeface="Arial"/>
                  <a:cs typeface="Arial"/>
                  <a:sym typeface="Arial"/>
                </a:defRPr>
              </a:pPr>
            </a:p>
          </p:txBody>
        </p:sp>
        <p:pic>
          <p:nvPicPr>
            <p:cNvPr id="1080" name="image75.png"/>
            <p:cNvPicPr>
              <a:picLocks noChangeAspect="1"/>
            </p:cNvPicPr>
            <p:nvPr/>
          </p:nvPicPr>
          <p:blipFill>
            <a:blip r:embed="rId9">
              <a:extLst/>
            </a:blip>
            <a:stretch>
              <a:fillRect/>
            </a:stretch>
          </p:blipFill>
          <p:spPr>
            <a:xfrm>
              <a:off x="0" y="0"/>
              <a:ext cx="3818467" cy="516467"/>
            </a:xfrm>
            <a:prstGeom prst="rect">
              <a:avLst/>
            </a:prstGeom>
            <a:ln w="12700" cap="flat">
              <a:noFill/>
              <a:miter lim="400000"/>
            </a:ln>
            <a:effectLst/>
          </p:spPr>
        </p:pic>
      </p:grpSp>
      <p:pic>
        <p:nvPicPr>
          <p:cNvPr id="1082" name="image76.png"/>
          <p:cNvPicPr>
            <a:picLocks noChangeAspect="1"/>
          </p:cNvPicPr>
          <p:nvPr/>
        </p:nvPicPr>
        <p:blipFill>
          <a:blip r:embed="rId10">
            <a:extLst/>
          </a:blip>
          <a:stretch>
            <a:fillRect/>
          </a:stretch>
        </p:blipFill>
        <p:spPr>
          <a:xfrm>
            <a:off x="4978399" y="3094567"/>
            <a:ext cx="2480735" cy="622300"/>
          </a:xfrm>
          <a:prstGeom prst="rect">
            <a:avLst/>
          </a:prstGeom>
          <a:ln w="12700">
            <a:miter lim="400000"/>
          </a:ln>
        </p:spPr>
      </p:pic>
      <p:pic>
        <p:nvPicPr>
          <p:cNvPr id="1083" name="image77.png" descr="logo.png"/>
          <p:cNvPicPr>
            <a:picLocks noChangeAspect="1"/>
          </p:cNvPicPr>
          <p:nvPr/>
        </p:nvPicPr>
        <p:blipFill>
          <a:blip r:embed="rId11">
            <a:extLst/>
          </a:blip>
          <a:stretch>
            <a:fillRect/>
          </a:stretch>
        </p:blipFill>
        <p:spPr>
          <a:xfrm>
            <a:off x="12204700" y="2942167"/>
            <a:ext cx="2840567" cy="927100"/>
          </a:xfrm>
          <a:prstGeom prst="rect">
            <a:avLst/>
          </a:prstGeom>
          <a:ln w="12700">
            <a:miter lim="400000"/>
          </a:ln>
        </p:spPr>
      </p:pic>
      <p:pic>
        <p:nvPicPr>
          <p:cNvPr id="1084" name="image78.jpg" descr="imgres-1.jpg"/>
          <p:cNvPicPr>
            <a:picLocks noChangeAspect="1"/>
          </p:cNvPicPr>
          <p:nvPr/>
        </p:nvPicPr>
        <p:blipFill>
          <a:blip r:embed="rId12">
            <a:extLst/>
          </a:blip>
          <a:stretch>
            <a:fillRect/>
          </a:stretch>
        </p:blipFill>
        <p:spPr>
          <a:xfrm>
            <a:off x="8437034" y="6856591"/>
            <a:ext cx="2362201" cy="596900"/>
          </a:xfrm>
          <a:prstGeom prst="rect">
            <a:avLst/>
          </a:prstGeom>
          <a:ln w="12700">
            <a:miter lim="400000"/>
          </a:ln>
        </p:spPr>
      </p:pic>
      <p:pic>
        <p:nvPicPr>
          <p:cNvPr id="1085" name="image79.png" descr="Cisco_logo.svg.png"/>
          <p:cNvPicPr>
            <a:picLocks noChangeAspect="1"/>
          </p:cNvPicPr>
          <p:nvPr/>
        </p:nvPicPr>
        <p:blipFill>
          <a:blip r:embed="rId13">
            <a:extLst/>
          </a:blip>
          <a:stretch>
            <a:fillRect/>
          </a:stretch>
        </p:blipFill>
        <p:spPr>
          <a:xfrm>
            <a:off x="4373034" y="10701866"/>
            <a:ext cx="1642535" cy="922868"/>
          </a:xfrm>
          <a:prstGeom prst="rect">
            <a:avLst/>
          </a:prstGeom>
          <a:ln w="12700">
            <a:miter lim="400000"/>
          </a:ln>
        </p:spPr>
      </p:pic>
      <p:pic>
        <p:nvPicPr>
          <p:cNvPr id="1086" name="image80.png" descr="anynines_200x100-5dd43dd0.png"/>
          <p:cNvPicPr>
            <a:picLocks noChangeAspect="1"/>
          </p:cNvPicPr>
          <p:nvPr/>
        </p:nvPicPr>
        <p:blipFill>
          <a:blip r:embed="rId14">
            <a:extLst/>
          </a:blip>
          <a:srcRect l="0" t="27000" r="0" b="32001"/>
          <a:stretch>
            <a:fillRect/>
          </a:stretch>
        </p:blipFill>
        <p:spPr>
          <a:xfrm>
            <a:off x="4770968" y="6870701"/>
            <a:ext cx="2988734" cy="613833"/>
          </a:xfrm>
          <a:prstGeom prst="rect">
            <a:avLst/>
          </a:prstGeom>
          <a:ln w="12700">
            <a:miter lim="400000"/>
          </a:ln>
        </p:spPr>
      </p:pic>
      <p:pic>
        <p:nvPicPr>
          <p:cNvPr id="1087" name="image81.png" descr="default_logo_0.png"/>
          <p:cNvPicPr>
            <a:picLocks noChangeAspect="1"/>
          </p:cNvPicPr>
          <p:nvPr/>
        </p:nvPicPr>
        <p:blipFill>
          <a:blip r:embed="rId15">
            <a:extLst/>
          </a:blip>
          <a:srcRect l="0" t="10800" r="0" b="46000"/>
          <a:stretch>
            <a:fillRect/>
          </a:stretch>
        </p:blipFill>
        <p:spPr>
          <a:xfrm>
            <a:off x="10979856" y="6880578"/>
            <a:ext cx="3005667" cy="503769"/>
          </a:xfrm>
          <a:prstGeom prst="rect">
            <a:avLst/>
          </a:prstGeom>
          <a:ln w="12700">
            <a:miter lim="400000"/>
          </a:ln>
        </p:spPr>
      </p:pic>
      <p:pic>
        <p:nvPicPr>
          <p:cNvPr id="1088" name="image82.jpg" descr="Savvis_logo_primary_CMYK_LB.jpg"/>
          <p:cNvPicPr>
            <a:picLocks noChangeAspect="1"/>
          </p:cNvPicPr>
          <p:nvPr/>
        </p:nvPicPr>
        <p:blipFill>
          <a:blip r:embed="rId16">
            <a:extLst/>
          </a:blip>
          <a:stretch>
            <a:fillRect/>
          </a:stretch>
        </p:blipFill>
        <p:spPr>
          <a:xfrm>
            <a:off x="1244599" y="8843434"/>
            <a:ext cx="2734735" cy="457201"/>
          </a:xfrm>
          <a:prstGeom prst="rect">
            <a:avLst/>
          </a:prstGeom>
          <a:ln w="12700">
            <a:miter lim="400000"/>
          </a:ln>
        </p:spPr>
      </p:pic>
      <p:pic>
        <p:nvPicPr>
          <p:cNvPr id="1089" name="image83.png" descr="PIVOTAL (GREEN).png"/>
          <p:cNvPicPr>
            <a:picLocks noChangeAspect="1"/>
          </p:cNvPicPr>
          <p:nvPr/>
        </p:nvPicPr>
        <p:blipFill>
          <a:blip r:embed="rId17">
            <a:extLst/>
          </a:blip>
          <a:srcRect l="19603" t="27678" r="19492" b="32143"/>
          <a:stretch>
            <a:fillRect/>
          </a:stretch>
        </p:blipFill>
        <p:spPr>
          <a:xfrm>
            <a:off x="1071034" y="3119967"/>
            <a:ext cx="2226734" cy="571500"/>
          </a:xfrm>
          <a:prstGeom prst="rect">
            <a:avLst/>
          </a:prstGeom>
          <a:ln w="12700">
            <a:miter lim="400000"/>
          </a:ln>
        </p:spPr>
      </p:pic>
      <p:pic>
        <p:nvPicPr>
          <p:cNvPr id="1090" name="image84.png" descr="logo_altoros.gif"/>
          <p:cNvPicPr>
            <a:picLocks noChangeAspect="1"/>
          </p:cNvPicPr>
          <p:nvPr/>
        </p:nvPicPr>
        <p:blipFill>
          <a:blip r:embed="rId18">
            <a:extLst/>
          </a:blip>
          <a:stretch>
            <a:fillRect/>
          </a:stretch>
        </p:blipFill>
        <p:spPr>
          <a:xfrm>
            <a:off x="20112569" y="3149599"/>
            <a:ext cx="2950633" cy="512236"/>
          </a:xfrm>
          <a:prstGeom prst="rect">
            <a:avLst/>
          </a:prstGeom>
          <a:ln w="12700">
            <a:miter lim="400000"/>
          </a:ln>
        </p:spPr>
      </p:pic>
      <p:pic>
        <p:nvPicPr>
          <p:cNvPr id="1091" name="image85.png" descr="bbg-logo.png"/>
          <p:cNvPicPr>
            <a:picLocks noChangeAspect="1"/>
          </p:cNvPicPr>
          <p:nvPr/>
        </p:nvPicPr>
        <p:blipFill>
          <a:blip r:embed="rId19">
            <a:extLst/>
          </a:blip>
          <a:stretch>
            <a:fillRect/>
          </a:stretch>
        </p:blipFill>
        <p:spPr>
          <a:xfrm>
            <a:off x="20425835" y="4986866"/>
            <a:ext cx="2319868" cy="444502"/>
          </a:xfrm>
          <a:prstGeom prst="rect">
            <a:avLst/>
          </a:prstGeom>
          <a:ln w="12700">
            <a:miter lim="400000"/>
          </a:ln>
        </p:spPr>
      </p:pic>
      <p:pic>
        <p:nvPicPr>
          <p:cNvPr id="1092" name="image86.jpg" descr="swisscom-logo.jpg"/>
          <p:cNvPicPr>
            <a:picLocks noChangeAspect="1"/>
          </p:cNvPicPr>
          <p:nvPr/>
        </p:nvPicPr>
        <p:blipFill>
          <a:blip r:embed="rId20">
            <a:extLst/>
          </a:blip>
          <a:stretch>
            <a:fillRect/>
          </a:stretch>
        </p:blipFill>
        <p:spPr>
          <a:xfrm>
            <a:off x="7505701" y="4851400"/>
            <a:ext cx="2396068" cy="715435"/>
          </a:xfrm>
          <a:prstGeom prst="rect">
            <a:avLst/>
          </a:prstGeom>
          <a:ln w="12700">
            <a:miter lim="400000"/>
          </a:ln>
        </p:spPr>
      </p:pic>
      <p:pic>
        <p:nvPicPr>
          <p:cNvPr id="1093" name="image87.png" descr="STOIC.png"/>
          <p:cNvPicPr>
            <a:picLocks noChangeAspect="1"/>
          </p:cNvPicPr>
          <p:nvPr/>
        </p:nvPicPr>
        <p:blipFill>
          <a:blip r:embed="rId21">
            <a:extLst/>
          </a:blip>
          <a:stretch>
            <a:fillRect/>
          </a:stretch>
        </p:blipFill>
        <p:spPr>
          <a:xfrm>
            <a:off x="20171835" y="6819901"/>
            <a:ext cx="2832100" cy="715433"/>
          </a:xfrm>
          <a:prstGeom prst="rect">
            <a:avLst/>
          </a:prstGeom>
          <a:ln w="12700">
            <a:miter lim="400000"/>
          </a:ln>
        </p:spPr>
      </p:pic>
      <p:pic>
        <p:nvPicPr>
          <p:cNvPr id="1094" name="image88.jpg" descr="Intel-from-16-Cores-to-80-Cores-2.jpg"/>
          <p:cNvPicPr>
            <a:picLocks noChangeAspect="1"/>
          </p:cNvPicPr>
          <p:nvPr/>
        </p:nvPicPr>
        <p:blipFill>
          <a:blip r:embed="rId22">
            <a:extLst/>
          </a:blip>
          <a:srcRect l="9374" t="26471" r="11459" b="17730"/>
          <a:stretch>
            <a:fillRect/>
          </a:stretch>
        </p:blipFill>
        <p:spPr>
          <a:xfrm>
            <a:off x="6980767" y="10608733"/>
            <a:ext cx="1574801" cy="1104902"/>
          </a:xfrm>
          <a:prstGeom prst="rect">
            <a:avLst/>
          </a:prstGeom>
          <a:ln w="12700">
            <a:miter lim="400000"/>
          </a:ln>
        </p:spPr>
      </p:pic>
      <p:pic>
        <p:nvPicPr>
          <p:cNvPr id="1095" name="image89.png"/>
          <p:cNvPicPr>
            <a:picLocks noChangeAspect="1"/>
          </p:cNvPicPr>
          <p:nvPr/>
        </p:nvPicPr>
        <p:blipFill>
          <a:blip r:embed="rId23">
            <a:extLst/>
          </a:blip>
          <a:stretch>
            <a:fillRect/>
          </a:stretch>
        </p:blipFill>
        <p:spPr>
          <a:xfrm>
            <a:off x="17339733" y="10481733"/>
            <a:ext cx="2230969" cy="1363134"/>
          </a:xfrm>
          <a:prstGeom prst="rect">
            <a:avLst/>
          </a:prstGeom>
          <a:ln w="12700">
            <a:miter lim="400000"/>
          </a:ln>
        </p:spPr>
      </p:pic>
      <p:pic>
        <p:nvPicPr>
          <p:cNvPr id="1096" name="image90.png"/>
          <p:cNvPicPr>
            <a:picLocks noChangeAspect="1"/>
          </p:cNvPicPr>
          <p:nvPr/>
        </p:nvPicPr>
        <p:blipFill>
          <a:blip r:embed="rId24">
            <a:extLst/>
          </a:blip>
          <a:stretch>
            <a:fillRect/>
          </a:stretch>
        </p:blipFill>
        <p:spPr>
          <a:xfrm>
            <a:off x="10828866" y="8428568"/>
            <a:ext cx="1964268" cy="1291166"/>
          </a:xfrm>
          <a:prstGeom prst="rect">
            <a:avLst/>
          </a:prstGeom>
          <a:ln w="12700">
            <a:miter lim="400000"/>
          </a:ln>
        </p:spPr>
      </p:pic>
      <p:pic>
        <p:nvPicPr>
          <p:cNvPr id="1097" name="image91.png"/>
          <p:cNvPicPr>
            <a:picLocks noChangeAspect="1"/>
          </p:cNvPicPr>
          <p:nvPr/>
        </p:nvPicPr>
        <p:blipFill>
          <a:blip r:embed="rId25">
            <a:extLst/>
          </a:blip>
          <a:stretch>
            <a:fillRect/>
          </a:stretch>
        </p:blipFill>
        <p:spPr>
          <a:xfrm>
            <a:off x="17517533" y="8640234"/>
            <a:ext cx="1672169" cy="867833"/>
          </a:xfrm>
          <a:prstGeom prst="rect">
            <a:avLst/>
          </a:prstGeom>
          <a:ln w="12700">
            <a:miter lim="400000"/>
          </a:ln>
        </p:spPr>
      </p:pic>
      <p:pic>
        <p:nvPicPr>
          <p:cNvPr id="1098" name="image92.png"/>
          <p:cNvPicPr>
            <a:picLocks noChangeAspect="1"/>
          </p:cNvPicPr>
          <p:nvPr/>
        </p:nvPicPr>
        <p:blipFill>
          <a:blip r:embed="rId26">
            <a:extLst/>
          </a:blip>
          <a:stretch>
            <a:fillRect/>
          </a:stretch>
        </p:blipFill>
        <p:spPr>
          <a:xfrm>
            <a:off x="13279967" y="8530167"/>
            <a:ext cx="3005668" cy="1083735"/>
          </a:xfrm>
          <a:prstGeom prst="rect">
            <a:avLst/>
          </a:prstGeom>
          <a:ln w="12700">
            <a:miter lim="400000"/>
          </a:ln>
        </p:spPr>
      </p:pic>
      <p:pic>
        <p:nvPicPr>
          <p:cNvPr id="1099" name="image93.png"/>
          <p:cNvPicPr>
            <a:picLocks noChangeAspect="1"/>
          </p:cNvPicPr>
          <p:nvPr/>
        </p:nvPicPr>
        <p:blipFill>
          <a:blip r:embed="rId27">
            <a:extLst/>
          </a:blip>
          <a:stretch>
            <a:fillRect/>
          </a:stretch>
        </p:blipFill>
        <p:spPr>
          <a:xfrm>
            <a:off x="20417369" y="8398933"/>
            <a:ext cx="2336801" cy="1350435"/>
          </a:xfrm>
          <a:prstGeom prst="rect">
            <a:avLst/>
          </a:prstGeom>
          <a:ln w="12700">
            <a:miter lim="400000"/>
          </a:ln>
        </p:spPr>
      </p:pic>
      <p:pic>
        <p:nvPicPr>
          <p:cNvPr id="1100" name="image94.png"/>
          <p:cNvPicPr>
            <a:picLocks noChangeAspect="1"/>
          </p:cNvPicPr>
          <p:nvPr/>
        </p:nvPicPr>
        <p:blipFill>
          <a:blip r:embed="rId28">
            <a:extLst/>
          </a:blip>
          <a:stretch>
            <a:fillRect/>
          </a:stretch>
        </p:blipFill>
        <p:spPr>
          <a:xfrm>
            <a:off x="18478501" y="6310490"/>
            <a:ext cx="1693335" cy="1689103"/>
          </a:xfrm>
          <a:prstGeom prst="rect">
            <a:avLst/>
          </a:prstGeom>
          <a:ln w="12700">
            <a:miter lim="400000"/>
          </a:ln>
        </p:spPr>
      </p:pic>
      <p:pic>
        <p:nvPicPr>
          <p:cNvPr id="1101" name="image95.png"/>
          <p:cNvPicPr>
            <a:picLocks noChangeAspect="1"/>
          </p:cNvPicPr>
          <p:nvPr/>
        </p:nvPicPr>
        <p:blipFill>
          <a:blip r:embed="rId29">
            <a:extLst/>
          </a:blip>
          <a:stretch>
            <a:fillRect/>
          </a:stretch>
        </p:blipFill>
        <p:spPr>
          <a:xfrm>
            <a:off x="9139767" y="2967567"/>
            <a:ext cx="1380068" cy="876300"/>
          </a:xfrm>
          <a:prstGeom prst="rect">
            <a:avLst/>
          </a:prstGeom>
          <a:ln w="12700">
            <a:miter lim="400000"/>
          </a:ln>
        </p:spPr>
      </p:pic>
      <p:pic>
        <p:nvPicPr>
          <p:cNvPr id="1102" name="image96.png" descr="Screen Shot 2014-01-15 at 9.03.13 AM.png"/>
          <p:cNvPicPr>
            <a:picLocks noChangeAspect="1"/>
          </p:cNvPicPr>
          <p:nvPr/>
        </p:nvPicPr>
        <p:blipFill>
          <a:blip r:embed="rId30">
            <a:extLst/>
          </a:blip>
          <a:stretch>
            <a:fillRect/>
          </a:stretch>
        </p:blipFill>
        <p:spPr>
          <a:xfrm>
            <a:off x="4859866" y="4711701"/>
            <a:ext cx="1477436" cy="994833"/>
          </a:xfrm>
          <a:prstGeom prst="rect">
            <a:avLst/>
          </a:prstGeom>
          <a:ln w="12700">
            <a:miter lim="400000"/>
          </a:ln>
        </p:spPr>
      </p:pic>
      <p:pic>
        <p:nvPicPr>
          <p:cNvPr id="1103" name="image97.png"/>
          <p:cNvPicPr>
            <a:picLocks noChangeAspect="1"/>
          </p:cNvPicPr>
          <p:nvPr/>
        </p:nvPicPr>
        <p:blipFill>
          <a:blip r:embed="rId31">
            <a:extLst/>
          </a:blip>
          <a:srcRect l="0" t="22040" r="0" b="18500"/>
          <a:stretch>
            <a:fillRect/>
          </a:stretch>
        </p:blipFill>
        <p:spPr>
          <a:xfrm>
            <a:off x="14930967" y="4690533"/>
            <a:ext cx="1748367" cy="1037169"/>
          </a:xfrm>
          <a:prstGeom prst="rect">
            <a:avLst/>
          </a:prstGeom>
          <a:ln w="12700">
            <a:miter lim="400000"/>
          </a:ln>
        </p:spPr>
      </p:pic>
      <p:pic>
        <p:nvPicPr>
          <p:cNvPr id="1104" name="image98.jpg" descr="APP DIRECT.jpg"/>
          <p:cNvPicPr>
            <a:picLocks noChangeAspect="1"/>
          </p:cNvPicPr>
          <p:nvPr/>
        </p:nvPicPr>
        <p:blipFill>
          <a:blip r:embed="rId32">
            <a:extLst/>
          </a:blip>
          <a:srcRect l="0" t="16304" r="0" b="0"/>
          <a:stretch>
            <a:fillRect/>
          </a:stretch>
        </p:blipFill>
        <p:spPr>
          <a:xfrm>
            <a:off x="11074400" y="4792133"/>
            <a:ext cx="2688169" cy="833969"/>
          </a:xfrm>
          <a:prstGeom prst="rect">
            <a:avLst/>
          </a:prstGeom>
          <a:ln w="12700">
            <a:miter lim="400000"/>
          </a:ln>
        </p:spPr>
      </p:pic>
      <p:pic>
        <p:nvPicPr>
          <p:cNvPr id="1105" name="image99.png"/>
          <p:cNvPicPr>
            <a:picLocks noChangeAspect="1"/>
          </p:cNvPicPr>
          <p:nvPr/>
        </p:nvPicPr>
        <p:blipFill>
          <a:blip r:embed="rId33">
            <a:extLst/>
          </a:blip>
          <a:srcRect l="0" t="21146" r="0" b="22536"/>
          <a:stretch>
            <a:fillRect/>
          </a:stretch>
        </p:blipFill>
        <p:spPr>
          <a:xfrm>
            <a:off x="1545167" y="10828866"/>
            <a:ext cx="1862668" cy="664636"/>
          </a:xfrm>
          <a:prstGeom prst="rect">
            <a:avLst/>
          </a:prstGeom>
          <a:ln w="12700">
            <a:miter lim="400000"/>
          </a:ln>
        </p:spPr>
      </p:pic>
      <p:pic>
        <p:nvPicPr>
          <p:cNvPr id="1106" name="image100.png" descr="EMC Corporation logo.svg"/>
          <p:cNvPicPr>
            <a:picLocks noChangeAspect="1"/>
          </p:cNvPicPr>
          <p:nvPr/>
        </p:nvPicPr>
        <p:blipFill>
          <a:blip r:embed="rId34">
            <a:extLst/>
          </a:blip>
          <a:stretch>
            <a:fillRect/>
          </a:stretch>
        </p:blipFill>
        <p:spPr>
          <a:xfrm>
            <a:off x="16730133" y="3107266"/>
            <a:ext cx="1697569" cy="592668"/>
          </a:xfrm>
          <a:prstGeom prst="rect">
            <a:avLst/>
          </a:prstGeom>
          <a:ln w="12700">
            <a:miter lim="400000"/>
          </a:ln>
        </p:spPr>
      </p:pic>
      <p:pic>
        <p:nvPicPr>
          <p:cNvPr id="1107" name="image101.png"/>
          <p:cNvPicPr>
            <a:picLocks noChangeAspect="1"/>
          </p:cNvPicPr>
          <p:nvPr/>
        </p:nvPicPr>
        <p:blipFill>
          <a:blip r:embed="rId35">
            <a:extLst/>
          </a:blip>
          <a:stretch>
            <a:fillRect/>
          </a:stretch>
        </p:blipFill>
        <p:spPr>
          <a:xfrm>
            <a:off x="8515927" y="8487256"/>
            <a:ext cx="1601977" cy="1426972"/>
          </a:xfrm>
          <a:prstGeom prst="rect">
            <a:avLst/>
          </a:prstGeom>
          <a:ln w="12700">
            <a:miter lim="400000"/>
          </a:ln>
        </p:spPr>
      </p:pic>
      <p:pic>
        <p:nvPicPr>
          <p:cNvPr id="1108" name="image102.png"/>
          <p:cNvPicPr>
            <a:picLocks noChangeAspect="1"/>
          </p:cNvPicPr>
          <p:nvPr/>
        </p:nvPicPr>
        <p:blipFill>
          <a:blip r:embed="rId36">
            <a:extLst/>
          </a:blip>
          <a:stretch>
            <a:fillRect/>
          </a:stretch>
        </p:blipFill>
        <p:spPr>
          <a:xfrm>
            <a:off x="4885306" y="8495010"/>
            <a:ext cx="2983195" cy="1193279"/>
          </a:xfrm>
          <a:prstGeom prst="rect">
            <a:avLst/>
          </a:prstGeom>
          <a:ln w="12700">
            <a:miter lim="400000"/>
          </a:ln>
        </p:spPr>
      </p:pic>
      <p:sp>
        <p:nvSpPr>
          <p:cNvPr id="1109" name="Shape 1109"/>
          <p:cNvSpPr/>
          <p:nvPr/>
        </p:nvSpPr>
        <p:spPr>
          <a:xfrm>
            <a:off x="11301561" y="562936"/>
            <a:ext cx="12554713"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a:r>
              <a:t>The Largest Open Source PaaS Ecosystem</a:t>
            </a:r>
          </a:p>
        </p:txBody>
      </p:sp>
      <p:sp>
        <p:nvSpPr>
          <p:cNvPr id="1110" name="Shape 1110"/>
          <p:cNvSpPr/>
          <p:nvPr/>
        </p:nvSpPr>
        <p:spPr>
          <a:xfrm>
            <a:off x="19980887" y="1240367"/>
            <a:ext cx="385735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b="1" cap="small" sz="2500">
                <a:solidFill>
                  <a:srgbClr val="53585F"/>
                </a:solidFill>
                <a:latin typeface="Helvetica"/>
                <a:ea typeface="Helvetica"/>
                <a:cs typeface="Helvetica"/>
                <a:sym typeface="Helvetica"/>
              </a:defRPr>
            </a:lvl1pPr>
          </a:lstStyle>
          <a:p>
            <a:pPr/>
            <a:r>
              <a:t>Driven by the Community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4" name="Shape 1114"/>
          <p:cNvSpPr/>
          <p:nvPr>
            <p:ph type="ctrTitle"/>
          </p:nvPr>
        </p:nvSpPr>
        <p:spPr>
          <a:prstGeom prst="rect">
            <a:avLst/>
          </a:prstGeom>
        </p:spPr>
        <p:txBody>
          <a:bodyPr/>
          <a:lstStyle/>
          <a:p>
            <a:pPr>
              <a:defRPr sz="10000">
                <a:solidFill>
                  <a:srgbClr val="10786D"/>
                </a:solidFill>
                <a:latin typeface="Helvetica"/>
                <a:ea typeface="Helvetica"/>
                <a:cs typeface="Helvetica"/>
                <a:sym typeface="Helvetica"/>
              </a:defRPr>
            </a:pPr>
            <a:r>
              <a:t>Pivotal </a:t>
            </a:r>
            <a:r>
              <a:rPr b="1"/>
              <a:t>Cloud Foundry</a:t>
            </a:r>
          </a:p>
        </p:txBody>
      </p:sp>
      <p:sp>
        <p:nvSpPr>
          <p:cNvPr id="1115" name="Shape 1115"/>
          <p:cNvSpPr/>
          <p:nvPr>
            <p:ph type="subTitle" sz="quarter" idx="1"/>
          </p:nvPr>
        </p:nvSpPr>
        <p:spPr>
          <a:prstGeom prst="rect">
            <a:avLst/>
          </a:prstGeom>
        </p:spPr>
        <p:txBody>
          <a:bodyPr/>
          <a:lstStyle/>
          <a:p>
            <a:pPr/>
            <a:r>
              <a:t>Enterprise Cloud Foundry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7" name="Shape 1117"/>
          <p:cNvSpPr/>
          <p:nvPr/>
        </p:nvSpPr>
        <p:spPr>
          <a:xfrm>
            <a:off x="-1" y="2"/>
            <a:ext cx="24384001" cy="5782671"/>
          </a:xfrm>
          <a:prstGeom prst="rect">
            <a:avLst/>
          </a:prstGeom>
          <a:gradFill>
            <a:gsLst>
              <a:gs pos="0">
                <a:srgbClr val="FFFFFF"/>
              </a:gs>
              <a:gs pos="100000">
                <a:srgbClr val="BFBFBF">
                  <a:alpha val="61000"/>
                </a:srgbClr>
              </a:gs>
            </a:gsLst>
            <a:lin ang="16200000"/>
          </a:gradFill>
          <a:ln w="12700">
            <a:miter lim="400000"/>
          </a:ln>
        </p:spPr>
        <p:txBody>
          <a:bodyPr lIns="121919" tIns="121919" rIns="121919" bIns="121919" anchor="ctr"/>
          <a:lstStyle/>
          <a:p>
            <a:pPr defTabSz="914400">
              <a:defRPr sz="4800">
                <a:solidFill>
                  <a:srgbClr val="4D4D4D"/>
                </a:solidFill>
                <a:latin typeface="Arial"/>
                <a:ea typeface="Arial"/>
                <a:cs typeface="Arial"/>
                <a:sym typeface="Arial"/>
              </a:defRPr>
            </a:pPr>
          </a:p>
        </p:txBody>
      </p:sp>
      <p:sp>
        <p:nvSpPr>
          <p:cNvPr id="1118" name="Shape 1118"/>
          <p:cNvSpPr/>
          <p:nvPr>
            <p:ph type="title" idx="4294967295"/>
          </p:nvPr>
        </p:nvSpPr>
        <p:spPr>
          <a:xfrm>
            <a:off x="11269133" y="3263159"/>
            <a:ext cx="12822768" cy="4979143"/>
          </a:xfrm>
          <a:prstGeom prst="rect">
            <a:avLst/>
          </a:prstGeom>
        </p:spPr>
        <p:txBody>
          <a:bodyPr lIns="0" tIns="0" rIns="0" bIns="0" anchor="b"/>
          <a:lstStyle/>
          <a:p>
            <a:pPr algn="l" defTabSz="886968">
              <a:lnSpc>
                <a:spcPct val="90000"/>
              </a:lnSpc>
              <a:defRPr sz="11252">
                <a:latin typeface="Arial"/>
                <a:ea typeface="Arial"/>
                <a:cs typeface="Arial"/>
                <a:sym typeface="Arial"/>
              </a:defRPr>
            </a:pPr>
            <a:r>
              <a:rPr sz="7760"/>
              <a:t>The leading </a:t>
            </a:r>
            <a:br>
              <a:rPr sz="7760"/>
            </a:br>
            <a:r>
              <a:rPr b="1" sz="7760">
                <a:solidFill>
                  <a:srgbClr val="007D68"/>
                </a:solidFill>
              </a:rPr>
              <a:t>enterprise distribution </a:t>
            </a:r>
            <a:br>
              <a:rPr b="1" sz="7760">
                <a:solidFill>
                  <a:srgbClr val="007D68"/>
                </a:solidFill>
              </a:rPr>
            </a:br>
            <a:r>
              <a:rPr sz="7760"/>
              <a:t>of Cloud Foundry is..</a:t>
            </a:r>
            <a:br>
              <a:rPr sz="7760"/>
            </a:br>
            <a:r>
              <a:rPr sz="9700">
                <a:solidFill>
                  <a:srgbClr val="10786D"/>
                </a:solidFill>
              </a:rPr>
              <a:t>Pivotal </a:t>
            </a:r>
            <a:r>
              <a:rPr b="1" sz="9700">
                <a:solidFill>
                  <a:srgbClr val="10786D"/>
                </a:solidFill>
                <a:latin typeface="Helvetica"/>
                <a:ea typeface="Helvetica"/>
                <a:cs typeface="Helvetica"/>
                <a:sym typeface="Helvetica"/>
              </a:rPr>
              <a:t>Cloud Foundry</a:t>
            </a:r>
          </a:p>
        </p:txBody>
      </p:sp>
      <p:pic>
        <p:nvPicPr>
          <p:cNvPr id="1119" name="image103.png"/>
          <p:cNvPicPr>
            <a:picLocks noChangeAspect="1"/>
          </p:cNvPicPr>
          <p:nvPr/>
        </p:nvPicPr>
        <p:blipFill>
          <a:blip r:embed="rId2">
            <a:extLst/>
          </a:blip>
          <a:stretch>
            <a:fillRect/>
          </a:stretch>
        </p:blipFill>
        <p:spPr>
          <a:xfrm>
            <a:off x="2010834" y="7226301"/>
            <a:ext cx="9097433" cy="5118099"/>
          </a:xfrm>
          <a:prstGeom prst="rect">
            <a:avLst/>
          </a:prstGeom>
          <a:ln w="12700">
            <a:miter lim="400000"/>
          </a:ln>
        </p:spPr>
      </p:pic>
      <p:pic>
        <p:nvPicPr>
          <p:cNvPr id="1120" name="image104.png"/>
          <p:cNvPicPr>
            <a:picLocks noChangeAspect="1"/>
          </p:cNvPicPr>
          <p:nvPr/>
        </p:nvPicPr>
        <p:blipFill>
          <a:blip r:embed="rId3">
            <a:extLst/>
          </a:blip>
          <a:stretch>
            <a:fillRect/>
          </a:stretch>
        </p:blipFill>
        <p:spPr>
          <a:xfrm>
            <a:off x="3022599" y="2082799"/>
            <a:ext cx="6692903" cy="67013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2" name="Shape 1122"/>
          <p:cNvSpPr/>
          <p:nvPr/>
        </p:nvSpPr>
        <p:spPr>
          <a:xfrm>
            <a:off x="-1" y="2859383"/>
            <a:ext cx="24384001" cy="10799500"/>
          </a:xfrm>
          <a:prstGeom prst="rect">
            <a:avLst/>
          </a:prstGeom>
          <a:solidFill>
            <a:srgbClr val="FFFFFF"/>
          </a:solidFill>
          <a:ln w="12700">
            <a:miter lim="400000"/>
            <a:tailEnd type="triangle"/>
          </a:ln>
        </p:spPr>
        <p:txBody>
          <a:bodyPr lIns="121919" tIns="121919" rIns="121919" bIns="121919" anchor="ctr"/>
          <a:lstStyle/>
          <a:p>
            <a:pPr defTabSz="914400">
              <a:defRPr sz="4800">
                <a:solidFill>
                  <a:srgbClr val="FFFFFF"/>
                </a:solidFill>
                <a:latin typeface="Arial"/>
                <a:ea typeface="Arial"/>
                <a:cs typeface="Arial"/>
                <a:sym typeface="Arial"/>
              </a:defRPr>
            </a:pPr>
          </a:p>
        </p:txBody>
      </p:sp>
      <p:grpSp>
        <p:nvGrpSpPr>
          <p:cNvPr id="1127" name="Group 1127"/>
          <p:cNvGrpSpPr/>
          <p:nvPr/>
        </p:nvGrpSpPr>
        <p:grpSpPr>
          <a:xfrm>
            <a:off x="1547477" y="10764756"/>
            <a:ext cx="21619847" cy="1393745"/>
            <a:chOff x="0" y="0"/>
            <a:chExt cx="21619846" cy="1393743"/>
          </a:xfrm>
        </p:grpSpPr>
        <p:sp>
          <p:nvSpPr>
            <p:cNvPr id="1123" name="Shape 1123"/>
            <p:cNvSpPr/>
            <p:nvPr/>
          </p:nvSpPr>
          <p:spPr>
            <a:xfrm>
              <a:off x="0" y="0"/>
              <a:ext cx="21619847" cy="139374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defTabSz="914400">
                <a:defRPr sz="2800">
                  <a:solidFill>
                    <a:srgbClr val="FFFFFF"/>
                  </a:solidFill>
                  <a:latin typeface="Arial"/>
                  <a:ea typeface="Arial"/>
                  <a:cs typeface="Arial"/>
                  <a:sym typeface="Arial"/>
                </a:defRPr>
              </a:pPr>
            </a:p>
          </p:txBody>
        </p:sp>
        <p:grpSp>
          <p:nvGrpSpPr>
            <p:cNvPr id="1126" name="Group 1126"/>
            <p:cNvGrpSpPr/>
            <p:nvPr/>
          </p:nvGrpSpPr>
          <p:grpSpPr>
            <a:xfrm>
              <a:off x="2457583" y="226891"/>
              <a:ext cx="16904477" cy="910115"/>
              <a:chOff x="0" y="0"/>
              <a:chExt cx="16904475" cy="910114"/>
            </a:xfrm>
          </p:grpSpPr>
          <p:sp>
            <p:nvSpPr>
              <p:cNvPr id="1124" name="Shape 1124"/>
              <p:cNvSpPr/>
              <p:nvPr/>
            </p:nvSpPr>
            <p:spPr>
              <a:xfrm>
                <a:off x="0" y="0"/>
                <a:ext cx="16904476" cy="910115"/>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defTabSz="914400">
                  <a:defRPr sz="4800">
                    <a:solidFill>
                      <a:srgbClr val="FFFFFF"/>
                    </a:solidFill>
                    <a:latin typeface="Arial"/>
                    <a:ea typeface="Arial"/>
                    <a:cs typeface="Arial"/>
                    <a:sym typeface="Arial"/>
                  </a:defRPr>
                </a:pPr>
              </a:p>
            </p:txBody>
          </p:sp>
          <p:sp>
            <p:nvSpPr>
              <p:cNvPr id="1125" name="Shape 1125"/>
              <p:cNvSpPr/>
              <p:nvPr/>
            </p:nvSpPr>
            <p:spPr>
              <a:xfrm>
                <a:off x="22519" y="104833"/>
                <a:ext cx="16859437"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914400">
                  <a:defRPr b="1" sz="3200">
                    <a:solidFill>
                      <a:srgbClr val="FFFFFF"/>
                    </a:solidFill>
                    <a:latin typeface="Arial"/>
                    <a:ea typeface="Arial"/>
                    <a:cs typeface="Arial"/>
                    <a:sym typeface="Arial"/>
                  </a:defRPr>
                </a:lvl1pPr>
              </a:lstStyle>
              <a:p>
                <a:pPr>
                  <a:defRPr b="0"/>
                </a:pPr>
                <a:r>
                  <a:rPr b="1"/>
                  <a:t>Deploy, Operate, Update &amp; Scale with minimal downtime on Any IaaS</a:t>
                </a:r>
              </a:p>
            </p:txBody>
          </p:sp>
        </p:grpSp>
      </p:grpSp>
      <p:grpSp>
        <p:nvGrpSpPr>
          <p:cNvPr id="1135" name="Group 1135"/>
          <p:cNvGrpSpPr/>
          <p:nvPr/>
        </p:nvGrpSpPr>
        <p:grpSpPr>
          <a:xfrm>
            <a:off x="2735716" y="12167752"/>
            <a:ext cx="19895120" cy="1431556"/>
            <a:chOff x="0" y="0"/>
            <a:chExt cx="19895119" cy="1431554"/>
          </a:xfrm>
        </p:grpSpPr>
        <p:sp>
          <p:nvSpPr>
            <p:cNvPr id="1128" name="Shape 1128"/>
            <p:cNvSpPr/>
            <p:nvPr/>
          </p:nvSpPr>
          <p:spPr>
            <a:xfrm>
              <a:off x="17402387" y="78482"/>
              <a:ext cx="2492733"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2370666">
                <a:lnSpc>
                  <a:spcPct val="90000"/>
                </a:lnSpc>
                <a:spcBef>
                  <a:spcPts val="500"/>
                </a:spcBef>
                <a:defRPr sz="3200">
                  <a:solidFill>
                    <a:srgbClr val="00685D"/>
                  </a:solidFill>
                  <a:latin typeface="Arial"/>
                  <a:ea typeface="Arial"/>
                  <a:cs typeface="Arial"/>
                  <a:sym typeface="Arial"/>
                </a:defRPr>
              </a:lvl1pPr>
            </a:lstStyle>
            <a:p>
              <a:pPr/>
              <a:r>
                <a:t>….and more</a:t>
              </a:r>
            </a:p>
          </p:txBody>
        </p:sp>
        <p:pic>
          <p:nvPicPr>
            <p:cNvPr id="1129" name="image105.png"/>
            <p:cNvPicPr>
              <a:picLocks noChangeAspect="1"/>
            </p:cNvPicPr>
            <p:nvPr/>
          </p:nvPicPr>
          <p:blipFill>
            <a:blip r:embed="rId3">
              <a:extLst/>
            </a:blip>
            <a:stretch>
              <a:fillRect/>
            </a:stretch>
          </p:blipFill>
          <p:spPr>
            <a:xfrm>
              <a:off x="0" y="145469"/>
              <a:ext cx="2557110" cy="647956"/>
            </a:xfrm>
            <a:prstGeom prst="rect">
              <a:avLst/>
            </a:prstGeom>
            <a:ln w="12700" cap="flat">
              <a:noFill/>
              <a:miter lim="400000"/>
            </a:ln>
            <a:effectLst/>
          </p:spPr>
        </p:pic>
        <p:pic>
          <p:nvPicPr>
            <p:cNvPr id="1130" name="image106.png"/>
            <p:cNvPicPr>
              <a:picLocks noChangeAspect="1"/>
            </p:cNvPicPr>
            <p:nvPr/>
          </p:nvPicPr>
          <p:blipFill>
            <a:blip r:embed="rId4">
              <a:extLst/>
            </a:blip>
            <a:stretch>
              <a:fillRect/>
            </a:stretch>
          </p:blipFill>
          <p:spPr>
            <a:xfrm>
              <a:off x="4575240" y="207432"/>
              <a:ext cx="2310339" cy="849206"/>
            </a:xfrm>
            <a:prstGeom prst="rect">
              <a:avLst/>
            </a:prstGeom>
            <a:ln w="12700" cap="flat">
              <a:noFill/>
              <a:miter lim="400000"/>
            </a:ln>
            <a:effectLst/>
          </p:spPr>
        </p:pic>
        <p:pic>
          <p:nvPicPr>
            <p:cNvPr id="1131" name="image107.png"/>
            <p:cNvPicPr>
              <a:picLocks noChangeAspect="1"/>
            </p:cNvPicPr>
            <p:nvPr/>
          </p:nvPicPr>
          <p:blipFill>
            <a:blip r:embed="rId5">
              <a:extLst/>
            </a:blip>
            <a:stretch>
              <a:fillRect/>
            </a:stretch>
          </p:blipFill>
          <p:spPr>
            <a:xfrm>
              <a:off x="8976168" y="0"/>
              <a:ext cx="1179550" cy="1219200"/>
            </a:xfrm>
            <a:prstGeom prst="rect">
              <a:avLst/>
            </a:prstGeom>
            <a:ln w="12700" cap="flat">
              <a:noFill/>
              <a:miter lim="400000"/>
            </a:ln>
            <a:effectLst/>
          </p:spPr>
        </p:pic>
        <p:pic>
          <p:nvPicPr>
            <p:cNvPr id="1132" name="image22.png"/>
            <p:cNvPicPr>
              <a:picLocks noChangeAspect="1"/>
            </p:cNvPicPr>
            <p:nvPr/>
          </p:nvPicPr>
          <p:blipFill>
            <a:blip r:embed="rId6">
              <a:extLst/>
            </a:blip>
            <a:stretch>
              <a:fillRect/>
            </a:stretch>
          </p:blipFill>
          <p:spPr>
            <a:xfrm>
              <a:off x="11622679" y="293890"/>
              <a:ext cx="4924636" cy="617188"/>
            </a:xfrm>
            <a:prstGeom prst="rect">
              <a:avLst/>
            </a:prstGeom>
            <a:ln w="12700" cap="flat">
              <a:noFill/>
              <a:miter lim="400000"/>
            </a:ln>
            <a:effectLst/>
          </p:spPr>
        </p:pic>
        <p:pic>
          <p:nvPicPr>
            <p:cNvPr id="1133" name="image108.png"/>
            <p:cNvPicPr>
              <a:picLocks noChangeAspect="1"/>
            </p:cNvPicPr>
            <p:nvPr/>
          </p:nvPicPr>
          <p:blipFill>
            <a:blip r:embed="rId7">
              <a:extLst/>
            </a:blip>
            <a:srcRect l="0" t="0" r="75311" b="0"/>
            <a:stretch>
              <a:fillRect/>
            </a:stretch>
          </p:blipFill>
          <p:spPr>
            <a:xfrm>
              <a:off x="1581031" y="795720"/>
              <a:ext cx="651281" cy="597732"/>
            </a:xfrm>
            <a:prstGeom prst="rect">
              <a:avLst/>
            </a:prstGeom>
            <a:ln w="12700" cap="flat">
              <a:noFill/>
              <a:miter lim="400000"/>
            </a:ln>
            <a:effectLst/>
          </p:spPr>
        </p:pic>
        <p:pic>
          <p:nvPicPr>
            <p:cNvPr id="1134" name="image109.png"/>
            <p:cNvPicPr>
              <a:picLocks noChangeAspect="1"/>
            </p:cNvPicPr>
            <p:nvPr/>
          </p:nvPicPr>
          <p:blipFill>
            <a:blip r:embed="rId8">
              <a:extLst/>
            </a:blip>
            <a:stretch>
              <a:fillRect/>
            </a:stretch>
          </p:blipFill>
          <p:spPr>
            <a:xfrm>
              <a:off x="477181" y="790696"/>
              <a:ext cx="640860" cy="640859"/>
            </a:xfrm>
            <a:prstGeom prst="rect">
              <a:avLst/>
            </a:prstGeom>
            <a:ln w="12700" cap="flat">
              <a:noFill/>
              <a:miter lim="400000"/>
            </a:ln>
            <a:effectLst/>
          </p:spPr>
        </p:pic>
      </p:grpSp>
      <p:grpSp>
        <p:nvGrpSpPr>
          <p:cNvPr id="1142" name="Group 1142"/>
          <p:cNvGrpSpPr/>
          <p:nvPr/>
        </p:nvGrpSpPr>
        <p:grpSpPr>
          <a:xfrm>
            <a:off x="1682045" y="2269266"/>
            <a:ext cx="6800753" cy="8250388"/>
            <a:chOff x="0" y="0"/>
            <a:chExt cx="6800752" cy="8250387"/>
          </a:xfrm>
        </p:grpSpPr>
        <p:sp>
          <p:nvSpPr>
            <p:cNvPr id="1136" name="Shape 1136"/>
            <p:cNvSpPr/>
            <p:nvPr/>
          </p:nvSpPr>
          <p:spPr>
            <a:xfrm>
              <a:off x="0" y="0"/>
              <a:ext cx="6800753" cy="8250388"/>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defTabSz="914400">
                <a:defRPr sz="2800">
                  <a:solidFill>
                    <a:srgbClr val="FFFFFF"/>
                  </a:solidFill>
                  <a:latin typeface="Arial"/>
                  <a:ea typeface="Arial"/>
                  <a:cs typeface="Arial"/>
                  <a:sym typeface="Arial"/>
                </a:defRPr>
              </a:pPr>
            </a:p>
          </p:txBody>
        </p:sp>
        <p:sp>
          <p:nvSpPr>
            <p:cNvPr id="1137" name="Shape 1137"/>
            <p:cNvSpPr/>
            <p:nvPr/>
          </p:nvSpPr>
          <p:spPr>
            <a:xfrm>
              <a:off x="268428" y="1513343"/>
              <a:ext cx="6015345" cy="4459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marL="178815" indent="-178815" algn="l" defTabSz="914400">
                <a:buSzPct val="100000"/>
                <a:buFont typeface="Arial"/>
                <a:buChar char="•"/>
                <a:defRPr sz="3200">
                  <a:solidFill>
                    <a:srgbClr val="00685D"/>
                  </a:solidFill>
                  <a:latin typeface="Arial"/>
                  <a:ea typeface="Arial"/>
                  <a:cs typeface="Arial"/>
                  <a:sym typeface="Arial"/>
                </a:defRPr>
              </a:pPr>
              <a:r>
                <a:t>Push an app and “it just works”</a:t>
              </a:r>
            </a:p>
            <a:p>
              <a:pPr marL="178815" indent="-178815" algn="l" defTabSz="914400">
                <a:buSzPct val="100000"/>
                <a:buFont typeface="Arial"/>
                <a:buChar char="•"/>
                <a:defRPr sz="3200">
                  <a:solidFill>
                    <a:srgbClr val="00685D"/>
                  </a:solidFill>
                  <a:latin typeface="Arial"/>
                  <a:ea typeface="Arial"/>
                  <a:cs typeface="Arial"/>
                  <a:sym typeface="Arial"/>
                </a:defRPr>
              </a:pPr>
            </a:p>
            <a:p>
              <a:pPr marL="178815" indent="-178815" algn="l" defTabSz="914400">
                <a:buSzPct val="100000"/>
                <a:buFont typeface="Arial"/>
                <a:buChar char="•"/>
                <a:defRPr sz="3200">
                  <a:solidFill>
                    <a:srgbClr val="00685D"/>
                  </a:solidFill>
                  <a:latin typeface="Arial"/>
                  <a:ea typeface="Arial"/>
                  <a:cs typeface="Arial"/>
                  <a:sym typeface="Arial"/>
                </a:defRPr>
              </a:pPr>
              <a:r>
                <a:t>Build applications that consume increasing amounts of data, supporting wide ranging use cases</a:t>
              </a:r>
            </a:p>
            <a:p>
              <a:pPr marL="178815" indent="-178815" algn="l" defTabSz="914400">
                <a:buSzPct val="100000"/>
                <a:buFont typeface="Arial"/>
                <a:buChar char="•"/>
                <a:defRPr sz="3200">
                  <a:solidFill>
                    <a:srgbClr val="00685D"/>
                  </a:solidFill>
                  <a:latin typeface="Arial"/>
                  <a:ea typeface="Arial"/>
                  <a:cs typeface="Arial"/>
                  <a:sym typeface="Arial"/>
                </a:defRPr>
              </a:pPr>
            </a:p>
            <a:p>
              <a:pPr marL="178815" indent="-178815" algn="l" defTabSz="914400">
                <a:buSzPct val="100000"/>
                <a:buFont typeface="Arial"/>
                <a:buChar char="•"/>
                <a:defRPr sz="3200">
                  <a:solidFill>
                    <a:srgbClr val="00685D"/>
                  </a:solidFill>
                  <a:latin typeface="Arial"/>
                  <a:ea typeface="Arial"/>
                  <a:cs typeface="Arial"/>
                  <a:sym typeface="Arial"/>
                </a:defRPr>
              </a:pPr>
              <a:r>
                <a:t>Support new application patterns like Microservices </a:t>
              </a:r>
            </a:p>
          </p:txBody>
        </p:sp>
        <p:grpSp>
          <p:nvGrpSpPr>
            <p:cNvPr id="1140" name="Group 1140"/>
            <p:cNvGrpSpPr/>
            <p:nvPr/>
          </p:nvGrpSpPr>
          <p:grpSpPr>
            <a:xfrm>
              <a:off x="236623" y="175104"/>
              <a:ext cx="6347369" cy="1262267"/>
              <a:chOff x="0" y="0"/>
              <a:chExt cx="6347368" cy="1262266"/>
            </a:xfrm>
          </p:grpSpPr>
          <p:sp>
            <p:nvSpPr>
              <p:cNvPr id="1138" name="Shape 1138"/>
              <p:cNvSpPr/>
              <p:nvPr/>
            </p:nvSpPr>
            <p:spPr>
              <a:xfrm>
                <a:off x="0" y="0"/>
                <a:ext cx="6347369" cy="1262267"/>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algn="l" defTabSz="914400">
                  <a:spcBef>
                    <a:spcPts val="1200"/>
                  </a:spcBef>
                  <a:defRPr b="1" sz="3200">
                    <a:solidFill>
                      <a:srgbClr val="FFFFFF"/>
                    </a:solidFill>
                    <a:latin typeface="Arial"/>
                    <a:ea typeface="Arial"/>
                    <a:cs typeface="Arial"/>
                    <a:sym typeface="Arial"/>
                  </a:defRPr>
                </a:pPr>
              </a:p>
            </p:txBody>
          </p:sp>
          <p:sp>
            <p:nvSpPr>
              <p:cNvPr id="1139" name="Shape 1139"/>
              <p:cNvSpPr/>
              <p:nvPr/>
            </p:nvSpPr>
            <p:spPr>
              <a:xfrm>
                <a:off x="31231" y="45959"/>
                <a:ext cx="6284906" cy="1170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indent="119062" algn="l" defTabSz="914400">
                  <a:spcBef>
                    <a:spcPts val="1200"/>
                  </a:spcBef>
                  <a:defRPr b="1" sz="3200">
                    <a:solidFill>
                      <a:srgbClr val="FFFFFF"/>
                    </a:solidFill>
                    <a:latin typeface="Arial"/>
                    <a:ea typeface="Arial"/>
                    <a:cs typeface="Arial"/>
                    <a:sym typeface="Arial"/>
                  </a:defRPr>
                </a:lvl1pPr>
              </a:lstStyle>
              <a:p>
                <a:pPr>
                  <a:defRPr b="0"/>
                </a:pPr>
                <a:r>
                  <a:rPr b="1"/>
                  <a:t>Radically Simple, Developer Friendly</a:t>
                </a:r>
              </a:p>
            </p:txBody>
          </p:sp>
        </p:grpSp>
        <p:sp>
          <p:nvSpPr>
            <p:cNvPr id="1141" name="Shape 1141"/>
            <p:cNvSpPr/>
            <p:nvPr/>
          </p:nvSpPr>
          <p:spPr>
            <a:xfrm>
              <a:off x="567634" y="7336922"/>
              <a:ext cx="5861044"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i="1" sz="3200">
                  <a:solidFill>
                    <a:srgbClr val="00685D"/>
                  </a:solidFill>
                  <a:latin typeface="Arial"/>
                  <a:ea typeface="Arial"/>
                  <a:cs typeface="Arial"/>
                  <a:sym typeface="Arial"/>
                </a:defRPr>
              </a:lvl1pPr>
            </a:lstStyle>
            <a:p>
              <a:pPr>
                <a:defRPr i="0"/>
              </a:pPr>
              <a:r>
                <a:rPr i="1"/>
                <a:t>Easy to add and customize</a:t>
              </a:r>
            </a:p>
          </p:txBody>
        </p:sp>
      </p:grpSp>
      <p:grpSp>
        <p:nvGrpSpPr>
          <p:cNvPr id="1148" name="Group 1148"/>
          <p:cNvGrpSpPr/>
          <p:nvPr/>
        </p:nvGrpSpPr>
        <p:grpSpPr>
          <a:xfrm>
            <a:off x="16294775" y="2214375"/>
            <a:ext cx="6792519" cy="8307645"/>
            <a:chOff x="0" y="0"/>
            <a:chExt cx="6792517" cy="8307643"/>
          </a:xfrm>
        </p:grpSpPr>
        <p:sp>
          <p:nvSpPr>
            <p:cNvPr id="1143" name="Shape 1143"/>
            <p:cNvSpPr/>
            <p:nvPr/>
          </p:nvSpPr>
          <p:spPr>
            <a:xfrm>
              <a:off x="0" y="0"/>
              <a:ext cx="6792518" cy="830764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defTabSz="914400">
                <a:defRPr sz="2800">
                  <a:solidFill>
                    <a:srgbClr val="FFFFFF"/>
                  </a:solidFill>
                  <a:latin typeface="Arial"/>
                  <a:ea typeface="Arial"/>
                  <a:cs typeface="Arial"/>
                  <a:sym typeface="Arial"/>
                </a:defRPr>
              </a:pPr>
            </a:p>
          </p:txBody>
        </p:sp>
        <p:sp>
          <p:nvSpPr>
            <p:cNvPr id="1144" name="Shape 1144"/>
            <p:cNvSpPr/>
            <p:nvPr/>
          </p:nvSpPr>
          <p:spPr>
            <a:xfrm>
              <a:off x="344419" y="1525323"/>
              <a:ext cx="6205516" cy="58693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1" marL="178815" indent="-178815" algn="l" defTabSz="914400">
                <a:buSzPct val="100000"/>
                <a:buFont typeface="Arial"/>
                <a:buChar char="•"/>
                <a:defRPr sz="3200">
                  <a:solidFill>
                    <a:srgbClr val="00685D"/>
                  </a:solidFill>
                  <a:latin typeface="Arial"/>
                  <a:ea typeface="Arial"/>
                  <a:cs typeface="Arial"/>
                  <a:sym typeface="Arial"/>
                </a:defRPr>
              </a:pPr>
              <a:r>
                <a:t>Highly scalable, self healing</a:t>
              </a:r>
            </a:p>
            <a:p>
              <a:pPr lvl="1" marL="178815" indent="-178815" algn="l" defTabSz="914400">
                <a:buSzPct val="100000"/>
                <a:buFont typeface="Arial"/>
                <a:buChar char="•"/>
                <a:defRPr sz="3200">
                  <a:solidFill>
                    <a:srgbClr val="00685D"/>
                  </a:solidFill>
                  <a:latin typeface="Arial"/>
                  <a:ea typeface="Arial"/>
                  <a:cs typeface="Arial"/>
                  <a:sym typeface="Arial"/>
                </a:defRPr>
              </a:pPr>
            </a:p>
            <a:p>
              <a:pPr lvl="1" marL="178815" indent="-178815" algn="l" defTabSz="914400">
                <a:buSzPct val="100000"/>
                <a:buFont typeface="Arial"/>
                <a:buChar char="•"/>
                <a:defRPr sz="3200">
                  <a:solidFill>
                    <a:srgbClr val="00685D"/>
                  </a:solidFill>
                  <a:latin typeface="Arial"/>
                  <a:ea typeface="Arial"/>
                  <a:cs typeface="Arial"/>
                  <a:sym typeface="Arial"/>
                </a:defRPr>
              </a:pPr>
              <a:r>
                <a:t>Logging and audit trail requirements</a:t>
              </a:r>
            </a:p>
            <a:p>
              <a:pPr lvl="1" marL="178815" indent="-178815" algn="l" defTabSz="914400">
                <a:buSzPct val="100000"/>
                <a:buFont typeface="Arial"/>
                <a:buChar char="•"/>
                <a:defRPr sz="3200">
                  <a:solidFill>
                    <a:srgbClr val="00685D"/>
                  </a:solidFill>
                  <a:latin typeface="Arial"/>
                  <a:ea typeface="Arial"/>
                  <a:cs typeface="Arial"/>
                  <a:sym typeface="Arial"/>
                </a:defRPr>
              </a:pPr>
            </a:p>
            <a:p>
              <a:pPr lvl="1" marL="178815" indent="-178815" algn="l" defTabSz="914400">
                <a:buSzPct val="100000"/>
                <a:buFont typeface="Arial"/>
                <a:buChar char="•"/>
                <a:defRPr sz="3200">
                  <a:solidFill>
                    <a:srgbClr val="00685D"/>
                  </a:solidFill>
                  <a:latin typeface="Arial"/>
                  <a:ea typeface="Arial"/>
                  <a:cs typeface="Arial"/>
                  <a:sym typeface="Arial"/>
                </a:defRPr>
              </a:pPr>
              <a:r>
                <a:t>Existing enterprise policies on user access &amp; authorization</a:t>
              </a:r>
            </a:p>
            <a:p>
              <a:pPr lvl="1" marL="178815" indent="-178815" algn="l" defTabSz="914400">
                <a:buSzPct val="100000"/>
                <a:buFont typeface="Arial"/>
                <a:buChar char="•"/>
                <a:defRPr sz="3200">
                  <a:solidFill>
                    <a:srgbClr val="00685D"/>
                  </a:solidFill>
                  <a:latin typeface="Arial"/>
                  <a:ea typeface="Arial"/>
                  <a:cs typeface="Arial"/>
                  <a:sym typeface="Arial"/>
                </a:defRPr>
              </a:pPr>
            </a:p>
            <a:p>
              <a:pPr lvl="1" marL="178815" indent="-178815" algn="l" defTabSz="914400">
                <a:buSzPct val="100000"/>
                <a:buFont typeface="Arial"/>
                <a:buChar char="•"/>
                <a:defRPr sz="3200">
                  <a:solidFill>
                    <a:srgbClr val="00685D"/>
                  </a:solidFill>
                  <a:latin typeface="Arial"/>
                  <a:ea typeface="Arial"/>
                  <a:cs typeface="Arial"/>
                  <a:sym typeface="Arial"/>
                </a:defRPr>
              </a:pPr>
              <a:r>
                <a:t>Application Monitoring and Operational metrics</a:t>
              </a:r>
            </a:p>
            <a:p>
              <a:pPr lvl="1" marL="178815" indent="-178815" algn="l" defTabSz="914400">
                <a:buSzPct val="100000"/>
                <a:buFont typeface="Arial"/>
                <a:buChar char="•"/>
                <a:defRPr sz="3200">
                  <a:solidFill>
                    <a:srgbClr val="00685D"/>
                  </a:solidFill>
                  <a:latin typeface="Arial"/>
                  <a:ea typeface="Arial"/>
                  <a:cs typeface="Arial"/>
                  <a:sym typeface="Arial"/>
                </a:defRPr>
              </a:pPr>
            </a:p>
            <a:p>
              <a:pPr lvl="1" marL="178815" indent="-178815" algn="l" defTabSz="914400">
                <a:buSzPct val="100000"/>
                <a:buFont typeface="Arial"/>
                <a:buChar char="•"/>
                <a:defRPr sz="3200">
                  <a:solidFill>
                    <a:srgbClr val="00685D"/>
                  </a:solidFill>
                  <a:latin typeface="Arial"/>
                  <a:ea typeface="Arial"/>
                  <a:cs typeface="Arial"/>
                  <a:sym typeface="Arial"/>
                </a:defRPr>
              </a:pPr>
              <a:r>
                <a:t>Application Uptime SLAs</a:t>
              </a:r>
            </a:p>
          </p:txBody>
        </p:sp>
        <p:grpSp>
          <p:nvGrpSpPr>
            <p:cNvPr id="1147" name="Group 1147"/>
            <p:cNvGrpSpPr/>
            <p:nvPr/>
          </p:nvGrpSpPr>
          <p:grpSpPr>
            <a:xfrm>
              <a:off x="268073" y="229140"/>
              <a:ext cx="6339683" cy="1262772"/>
              <a:chOff x="0" y="0"/>
              <a:chExt cx="6339682" cy="1262770"/>
            </a:xfrm>
          </p:grpSpPr>
          <p:sp>
            <p:nvSpPr>
              <p:cNvPr id="1145" name="Shape 1145"/>
              <p:cNvSpPr/>
              <p:nvPr/>
            </p:nvSpPr>
            <p:spPr>
              <a:xfrm>
                <a:off x="0" y="0"/>
                <a:ext cx="6339683" cy="1262771"/>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algn="l" defTabSz="914400">
                  <a:spcBef>
                    <a:spcPts val="1200"/>
                  </a:spcBef>
                  <a:defRPr sz="4800">
                    <a:solidFill>
                      <a:srgbClr val="FFFFFF"/>
                    </a:solidFill>
                    <a:latin typeface="Arial"/>
                    <a:ea typeface="Arial"/>
                    <a:cs typeface="Arial"/>
                    <a:sym typeface="Arial"/>
                  </a:defRPr>
                </a:pPr>
              </a:p>
            </p:txBody>
          </p:sp>
          <p:sp>
            <p:nvSpPr>
              <p:cNvPr id="1146" name="Shape 1146"/>
              <p:cNvSpPr/>
              <p:nvPr/>
            </p:nvSpPr>
            <p:spPr>
              <a:xfrm>
                <a:off x="31245" y="46213"/>
                <a:ext cx="6277193" cy="11703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p>
                <a:pPr lvl="1" indent="0" algn="l" defTabSz="914400">
                  <a:spcBef>
                    <a:spcPts val="1200"/>
                  </a:spcBef>
                  <a:defRPr sz="3200">
                    <a:solidFill>
                      <a:srgbClr val="FFFFFF"/>
                    </a:solidFill>
                    <a:latin typeface="Arial"/>
                    <a:ea typeface="Arial"/>
                    <a:cs typeface="Arial"/>
                    <a:sym typeface="Arial"/>
                  </a:defRPr>
                </a:pPr>
                <a:r>
                  <a:rPr b="1"/>
                  <a:t>Operational Benefits for Every Application </a:t>
                </a:r>
              </a:p>
            </p:txBody>
          </p:sp>
        </p:grpSp>
      </p:grpSp>
      <p:grpSp>
        <p:nvGrpSpPr>
          <p:cNvPr id="1162" name="Group 1162"/>
          <p:cNvGrpSpPr/>
          <p:nvPr/>
        </p:nvGrpSpPr>
        <p:grpSpPr>
          <a:xfrm>
            <a:off x="8717424" y="2236666"/>
            <a:ext cx="7324180" cy="8332204"/>
            <a:chOff x="0" y="0"/>
            <a:chExt cx="7324179" cy="8332203"/>
          </a:xfrm>
        </p:grpSpPr>
        <p:sp>
          <p:nvSpPr>
            <p:cNvPr id="1149" name="Shape 1149"/>
            <p:cNvSpPr/>
            <p:nvPr/>
          </p:nvSpPr>
          <p:spPr>
            <a:xfrm>
              <a:off x="0" y="-1"/>
              <a:ext cx="7324180" cy="833220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defTabSz="914400">
                <a:defRPr sz="3200">
                  <a:solidFill>
                    <a:srgbClr val="FFFFFF"/>
                  </a:solidFill>
                  <a:latin typeface="Arial"/>
                  <a:ea typeface="Arial"/>
                  <a:cs typeface="Arial"/>
                  <a:sym typeface="Arial"/>
                </a:defRPr>
              </a:pPr>
            </a:p>
          </p:txBody>
        </p:sp>
        <p:grpSp>
          <p:nvGrpSpPr>
            <p:cNvPr id="1152" name="Group 1152"/>
            <p:cNvGrpSpPr/>
            <p:nvPr/>
          </p:nvGrpSpPr>
          <p:grpSpPr>
            <a:xfrm>
              <a:off x="278026" y="191295"/>
              <a:ext cx="6827522" cy="1219201"/>
              <a:chOff x="0" y="0"/>
              <a:chExt cx="6827520" cy="1219200"/>
            </a:xfrm>
          </p:grpSpPr>
          <p:sp>
            <p:nvSpPr>
              <p:cNvPr id="1150" name="Shape 1150"/>
              <p:cNvSpPr/>
              <p:nvPr/>
            </p:nvSpPr>
            <p:spPr>
              <a:xfrm>
                <a:off x="0" y="0"/>
                <a:ext cx="6827521" cy="1219200"/>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algn="l" defTabSz="914400">
                  <a:spcBef>
                    <a:spcPts val="1200"/>
                  </a:spcBef>
                  <a:defRPr b="1" sz="3600">
                    <a:solidFill>
                      <a:srgbClr val="FFFFFF"/>
                    </a:solidFill>
                    <a:latin typeface="Arial"/>
                    <a:ea typeface="Arial"/>
                    <a:cs typeface="Arial"/>
                    <a:sym typeface="Arial"/>
                  </a:defRPr>
                </a:pPr>
              </a:p>
            </p:txBody>
          </p:sp>
          <p:sp>
            <p:nvSpPr>
              <p:cNvPr id="1151" name="Shape 1151"/>
              <p:cNvSpPr/>
              <p:nvPr/>
            </p:nvSpPr>
            <p:spPr>
              <a:xfrm>
                <a:off x="30167" y="228458"/>
                <a:ext cx="676718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spcBef>
                    <a:spcPts val="1200"/>
                  </a:spcBef>
                  <a:defRPr b="1" sz="3600">
                    <a:solidFill>
                      <a:srgbClr val="FFFFFF"/>
                    </a:solidFill>
                    <a:latin typeface="Arial"/>
                    <a:ea typeface="Arial"/>
                    <a:cs typeface="Arial"/>
                    <a:sym typeface="Arial"/>
                  </a:defRPr>
                </a:lvl1pPr>
              </a:lstStyle>
              <a:p>
                <a:pPr>
                  <a:defRPr b="0"/>
                </a:pPr>
                <a:r>
                  <a:rPr b="1"/>
                  <a:t>Broad Ecosystem Services</a:t>
                </a:r>
              </a:p>
            </p:txBody>
          </p:sp>
        </p:grpSp>
        <p:grpSp>
          <p:nvGrpSpPr>
            <p:cNvPr id="1155" name="Group 1155"/>
            <p:cNvGrpSpPr/>
            <p:nvPr/>
          </p:nvGrpSpPr>
          <p:grpSpPr>
            <a:xfrm>
              <a:off x="278026" y="3937709"/>
              <a:ext cx="6827522" cy="1895198"/>
              <a:chOff x="0" y="0"/>
              <a:chExt cx="6827520" cy="1895197"/>
            </a:xfrm>
          </p:grpSpPr>
          <p:sp>
            <p:nvSpPr>
              <p:cNvPr id="1153" name="Shape 1153"/>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algn="l" defTabSz="914400">
                  <a:defRPr sz="4200">
                    <a:solidFill>
                      <a:srgbClr val="00685D"/>
                    </a:solidFill>
                    <a:latin typeface="Arial"/>
                    <a:ea typeface="Arial"/>
                    <a:cs typeface="Arial"/>
                    <a:sym typeface="Arial"/>
                  </a:defRPr>
                </a:pPr>
              </a:p>
            </p:txBody>
          </p:sp>
          <p:sp>
            <p:nvSpPr>
              <p:cNvPr id="1154" name="Shape 1154"/>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a:r>
                  <a:t>App Services</a:t>
                </a:r>
              </a:p>
            </p:txBody>
          </p:sp>
        </p:grpSp>
        <p:grpSp>
          <p:nvGrpSpPr>
            <p:cNvPr id="1158" name="Group 1158"/>
            <p:cNvGrpSpPr/>
            <p:nvPr/>
          </p:nvGrpSpPr>
          <p:grpSpPr>
            <a:xfrm>
              <a:off x="278026" y="1637338"/>
              <a:ext cx="6827522" cy="1895199"/>
              <a:chOff x="0" y="0"/>
              <a:chExt cx="6827520" cy="1895197"/>
            </a:xfrm>
          </p:grpSpPr>
          <p:sp>
            <p:nvSpPr>
              <p:cNvPr id="1156" name="Shape 1156"/>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algn="l" defTabSz="914400">
                  <a:defRPr sz="4200">
                    <a:solidFill>
                      <a:srgbClr val="00685D"/>
                    </a:solidFill>
                    <a:latin typeface="Arial"/>
                    <a:ea typeface="Arial"/>
                    <a:cs typeface="Arial"/>
                    <a:sym typeface="Arial"/>
                  </a:defRPr>
                </a:pPr>
              </a:p>
            </p:txBody>
          </p:sp>
          <p:sp>
            <p:nvSpPr>
              <p:cNvPr id="1157" name="Shape 1157"/>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a:r>
                  <a:t>Data Services</a:t>
                </a:r>
              </a:p>
            </p:txBody>
          </p:sp>
        </p:grpSp>
        <p:grpSp>
          <p:nvGrpSpPr>
            <p:cNvPr id="1161" name="Group 1161"/>
            <p:cNvGrpSpPr/>
            <p:nvPr/>
          </p:nvGrpSpPr>
          <p:grpSpPr>
            <a:xfrm>
              <a:off x="278026" y="6238077"/>
              <a:ext cx="6827522" cy="1895198"/>
              <a:chOff x="0" y="0"/>
              <a:chExt cx="6827520" cy="1895197"/>
            </a:xfrm>
          </p:grpSpPr>
          <p:sp>
            <p:nvSpPr>
              <p:cNvPr id="1159" name="Shape 1159"/>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algn="l" defTabSz="914400">
                  <a:defRPr sz="4200">
                    <a:solidFill>
                      <a:srgbClr val="00685D"/>
                    </a:solidFill>
                    <a:latin typeface="Arial"/>
                    <a:ea typeface="Arial"/>
                    <a:cs typeface="Arial"/>
                    <a:sym typeface="Arial"/>
                  </a:defRPr>
                </a:pPr>
              </a:p>
            </p:txBody>
          </p:sp>
          <p:sp>
            <p:nvSpPr>
              <p:cNvPr id="1160" name="Shape 1160"/>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a:r>
                  <a:t>Mobile Services</a:t>
                </a:r>
              </a:p>
            </p:txBody>
          </p:sp>
        </p:grpSp>
      </p:grpSp>
      <p:sp>
        <p:nvSpPr>
          <p:cNvPr id="1163" name="Shape 1163"/>
          <p:cNvSpPr/>
          <p:nvPr/>
        </p:nvSpPr>
        <p:spPr>
          <a:xfrm>
            <a:off x="12453655" y="443988"/>
            <a:ext cx="11551540"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a:r>
              <a:t>Core Tenets of Pivotal Cloud Foundry</a:t>
            </a:r>
          </a:p>
        </p:txBody>
      </p:sp>
      <p:sp>
        <p:nvSpPr>
          <p:cNvPr id="1164" name="Shape 1164"/>
          <p:cNvSpPr/>
          <p:nvPr/>
        </p:nvSpPr>
        <p:spPr>
          <a:xfrm>
            <a:off x="18090126" y="1151467"/>
            <a:ext cx="589137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b="1" cap="small" sz="2500">
                <a:solidFill>
                  <a:srgbClr val="53585F"/>
                </a:solidFill>
                <a:latin typeface="Helvetica"/>
                <a:ea typeface="Helvetica"/>
                <a:cs typeface="Helvetica"/>
                <a:sym typeface="Helvetica"/>
              </a:defRPr>
            </a:lvl1pPr>
          </a:lstStyle>
          <a:p>
            <a:pPr/>
            <a:r>
              <a:t>The Enterprise Platform as a Service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127"/>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1" presetID="22" grpId="4" fill="hold">
                                  <p:stCondLst>
                                    <p:cond delay="0"/>
                                  </p:stCondLst>
                                  <p:iterate type="el" backwards="0">
                                    <p:tmAbs val="0"/>
                                  </p:iterate>
                                  <p:childTnLst>
                                    <p:set>
                                      <p:cBhvr>
                                        <p:cTn id="17" fill="hold"/>
                                        <p:tgtEl>
                                          <p:spTgt spid="1135"/>
                                        </p:tgtEl>
                                        <p:attrNameLst>
                                          <p:attrName>style.visibility</p:attrName>
                                        </p:attrNameLst>
                                      </p:cBhvr>
                                      <p:to>
                                        <p:strVal val="visible"/>
                                      </p:to>
                                    </p:set>
                                    <p:animEffect filter="wipe(up)" transition="in">
                                      <p:cBhvr>
                                        <p:cTn id="18" dur="500"/>
                                        <p:tgtEl>
                                          <p:spTgt spid="1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2" grpId="1"/>
      <p:bldP build="whole" bldLvl="1" animBg="1" rev="0" advAuto="0" spid="1148" grpId="2"/>
      <p:bldP build="whole" bldLvl="1" animBg="1" rev="0" advAuto="0" spid="1127" grpId="3"/>
      <p:bldP build="whole" bldLvl="1" animBg="1" rev="0" advAuto="0" spid="1135" grpId="4"/>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8" name="Shape 1168"/>
          <p:cNvSpPr/>
          <p:nvPr>
            <p:ph type="body" idx="1"/>
          </p:nvPr>
        </p:nvSpPr>
        <p:spPr>
          <a:xfrm>
            <a:off x="6701271" y="2018107"/>
            <a:ext cx="16539717" cy="10147301"/>
          </a:xfrm>
          <a:prstGeom prst="rect">
            <a:avLst/>
          </a:prstGeom>
        </p:spPr>
        <p:txBody>
          <a:bodyPr/>
          <a:lstStyle/>
          <a:p>
            <a:pPr marL="1172307" indent="-586153">
              <a:spcBef>
                <a:spcPts val="1500"/>
              </a:spcBef>
              <a:defRPr sz="4000"/>
            </a:pPr>
            <a:r>
              <a:rPr b="1">
                <a:solidFill>
                  <a:srgbClr val="0F7A70"/>
                </a:solidFill>
                <a:latin typeface="Helvetica"/>
                <a:ea typeface="Helvetica"/>
                <a:cs typeface="Helvetica"/>
                <a:sym typeface="Helvetica"/>
              </a:rPr>
              <a:t>Certified </a:t>
            </a:r>
            <a:r>
              <a:t>upgrades, </a:t>
            </a:r>
            <a:r>
              <a:rPr b="1">
                <a:solidFill>
                  <a:srgbClr val="0F7A70"/>
                </a:solidFill>
                <a:latin typeface="Helvetica"/>
                <a:ea typeface="Helvetica"/>
                <a:cs typeface="Helvetica"/>
                <a:sym typeface="Helvetica"/>
              </a:rPr>
              <a:t>curated</a:t>
            </a:r>
            <a:r>
              <a:t> &amp; </a:t>
            </a:r>
            <a:r>
              <a:rPr b="1">
                <a:solidFill>
                  <a:srgbClr val="0F7A70"/>
                </a:solidFill>
                <a:latin typeface="Helvetica"/>
                <a:ea typeface="Helvetica"/>
                <a:cs typeface="Helvetica"/>
                <a:sym typeface="Helvetica"/>
              </a:rPr>
              <a:t>tested </a:t>
            </a:r>
            <a:r>
              <a:t>quarterly releases</a:t>
            </a:r>
          </a:p>
          <a:p>
            <a:pPr marL="1172307" indent="-586153">
              <a:spcBef>
                <a:spcPts val="1500"/>
              </a:spcBef>
              <a:defRPr sz="4000"/>
            </a:pPr>
            <a:r>
              <a:rPr b="1">
                <a:solidFill>
                  <a:srgbClr val="0F7A70"/>
                </a:solidFill>
                <a:latin typeface="Helvetica"/>
                <a:ea typeface="Helvetica"/>
                <a:cs typeface="Helvetica"/>
                <a:sym typeface="Helvetica"/>
              </a:rPr>
              <a:t>Operations Manager</a:t>
            </a:r>
            <a:r>
              <a:t> Cloud Administrative Console</a:t>
            </a:r>
          </a:p>
          <a:p>
            <a:pPr marL="1172307" indent="-586153">
              <a:spcBef>
                <a:spcPts val="1500"/>
              </a:spcBef>
              <a:defRPr sz="4000"/>
            </a:pPr>
            <a:r>
              <a:t>Elastic Runtime </a:t>
            </a:r>
            <a:r>
              <a:rPr b="1">
                <a:solidFill>
                  <a:srgbClr val="0F7A70"/>
                </a:solidFill>
                <a:latin typeface="Helvetica"/>
                <a:ea typeface="Helvetica"/>
                <a:cs typeface="Helvetica"/>
                <a:sym typeface="Helvetica"/>
              </a:rPr>
              <a:t>Apps Manager </a:t>
            </a:r>
            <a:r>
              <a:t>user interface</a:t>
            </a:r>
          </a:p>
          <a:p>
            <a:pPr marL="1172307" indent="-586153">
              <a:spcBef>
                <a:spcPts val="1500"/>
              </a:spcBef>
              <a:defRPr sz="4000"/>
            </a:pPr>
            <a:r>
              <a:t>Built-in </a:t>
            </a:r>
            <a:r>
              <a:rPr b="1">
                <a:solidFill>
                  <a:srgbClr val="0F7A70"/>
                </a:solidFill>
                <a:latin typeface="Helvetica"/>
                <a:ea typeface="Helvetica"/>
                <a:cs typeface="Helvetica"/>
                <a:sym typeface="Helvetica"/>
              </a:rPr>
              <a:t>Application Performance Monitoring</a:t>
            </a:r>
            <a:r>
              <a:t> (APM)</a:t>
            </a:r>
          </a:p>
          <a:p>
            <a:pPr marL="1172307" indent="-586153">
              <a:spcBef>
                <a:spcPts val="1500"/>
              </a:spcBef>
              <a:defRPr sz="4000"/>
            </a:pPr>
            <a:r>
              <a:rPr b="1">
                <a:solidFill>
                  <a:srgbClr val="0F7A70"/>
                </a:solidFill>
                <a:latin typeface="Helvetica"/>
                <a:ea typeface="Helvetica"/>
                <a:cs typeface="Helvetica"/>
                <a:sym typeface="Helvetica"/>
              </a:rPr>
              <a:t>Operational Metrics</a:t>
            </a:r>
            <a:r>
              <a:t> service </a:t>
            </a:r>
          </a:p>
          <a:p>
            <a:pPr marL="1172307" indent="-586153">
              <a:spcBef>
                <a:spcPts val="1500"/>
              </a:spcBef>
              <a:defRPr sz="4000"/>
            </a:pPr>
            <a:r>
              <a:rPr b="1">
                <a:solidFill>
                  <a:srgbClr val="0F7A70"/>
                </a:solidFill>
                <a:latin typeface="Helvetica"/>
                <a:ea typeface="Helvetica"/>
                <a:cs typeface="Helvetica"/>
                <a:sym typeface="Helvetica"/>
              </a:rPr>
              <a:t>Auto-Scaling</a:t>
            </a:r>
            <a:r>
              <a:t> service</a:t>
            </a:r>
          </a:p>
          <a:p>
            <a:pPr marL="1172307" indent="-586153">
              <a:spcBef>
                <a:spcPts val="1500"/>
              </a:spcBef>
              <a:defRPr sz="4000"/>
            </a:pPr>
            <a:r>
              <a:t>Easy </a:t>
            </a:r>
            <a:r>
              <a:rPr b="1">
                <a:solidFill>
                  <a:srgbClr val="0F7A70"/>
                </a:solidFill>
                <a:latin typeface="Helvetica"/>
                <a:ea typeface="Helvetica"/>
                <a:cs typeface="Helvetica"/>
                <a:sym typeface="Helvetica"/>
              </a:rPr>
              <a:t>LDAP/Active Directory</a:t>
            </a:r>
            <a:r>
              <a:t> Integration</a:t>
            </a:r>
          </a:p>
          <a:p>
            <a:pPr marL="1172307" indent="-586153">
              <a:spcBef>
                <a:spcPts val="1500"/>
              </a:spcBef>
              <a:defRPr sz="4000"/>
            </a:pPr>
            <a:r>
              <a:rPr b="1">
                <a:solidFill>
                  <a:srgbClr val="0F7A70"/>
                </a:solidFill>
                <a:latin typeface="Helvetica"/>
                <a:ea typeface="Helvetica"/>
                <a:cs typeface="Helvetica"/>
                <a:sym typeface="Helvetica"/>
              </a:rPr>
              <a:t>Historical Usage</a:t>
            </a:r>
            <a:r>
              <a:t> Data per Application Instance</a:t>
            </a:r>
          </a:p>
          <a:p>
            <a:pPr marL="1172307" indent="-586153">
              <a:spcBef>
                <a:spcPts val="1500"/>
              </a:spcBef>
              <a:defRPr sz="4000"/>
            </a:pPr>
            <a:r>
              <a:t>Declarative </a:t>
            </a:r>
            <a:r>
              <a:rPr b="1">
                <a:solidFill>
                  <a:srgbClr val="0F7A70"/>
                </a:solidFill>
                <a:latin typeface="Helvetica"/>
                <a:ea typeface="Helvetica"/>
                <a:cs typeface="Helvetica"/>
                <a:sym typeface="Helvetica"/>
              </a:rPr>
              <a:t>Availability Zones</a:t>
            </a:r>
            <a:endParaRPr b="1">
              <a:solidFill>
                <a:srgbClr val="0F7A70"/>
              </a:solidFill>
              <a:latin typeface="Helvetica"/>
              <a:ea typeface="Helvetica"/>
              <a:cs typeface="Helvetica"/>
              <a:sym typeface="Helvetica"/>
            </a:endParaRPr>
          </a:p>
          <a:p>
            <a:pPr marL="1172307" indent="-586153">
              <a:spcBef>
                <a:spcPts val="1500"/>
              </a:spcBef>
              <a:defRPr sz="4000"/>
            </a:pPr>
            <a:r>
              <a:rPr b="1">
                <a:solidFill>
                  <a:srgbClr val="0F7A70"/>
                </a:solidFill>
                <a:latin typeface="Helvetica"/>
                <a:ea typeface="Helvetica"/>
                <a:cs typeface="Helvetica"/>
                <a:sym typeface="Helvetica"/>
              </a:rPr>
              <a:t>Behind the firewall</a:t>
            </a:r>
            <a:r>
              <a:t> download packages (do not require internet access)</a:t>
            </a:r>
          </a:p>
          <a:p>
            <a:pPr marL="1172307" indent="-586153">
              <a:spcBef>
                <a:spcPts val="1500"/>
              </a:spcBef>
              <a:defRPr sz="4000"/>
            </a:pPr>
            <a:r>
              <a:rPr b="1">
                <a:solidFill>
                  <a:srgbClr val="0F7A70"/>
                </a:solidFill>
                <a:latin typeface="Helvetica"/>
                <a:ea typeface="Helvetica"/>
                <a:cs typeface="Helvetica"/>
                <a:sym typeface="Helvetica"/>
              </a:rPr>
              <a:t>Enterprise documentation</a:t>
            </a:r>
            <a:r>
              <a:t> (PDF format)</a:t>
            </a:r>
          </a:p>
        </p:txBody>
      </p:sp>
      <p:sp>
        <p:nvSpPr>
          <p:cNvPr id="1169" name="Shape 1169"/>
          <p:cNvSpPr/>
          <p:nvPr/>
        </p:nvSpPr>
        <p:spPr>
          <a:xfrm>
            <a:off x="8499599" y="483293"/>
            <a:ext cx="15364334"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a:r>
              <a:t>Commercially Supported Enterprise PaaS by Pivotal</a:t>
            </a:r>
          </a:p>
        </p:txBody>
      </p:sp>
      <p:sp>
        <p:nvSpPr>
          <p:cNvPr id="1170" name="Shape 1170"/>
          <p:cNvSpPr/>
          <p:nvPr/>
        </p:nvSpPr>
        <p:spPr>
          <a:xfrm>
            <a:off x="1245453" y="6045200"/>
            <a:ext cx="4629064"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10786D"/>
                </a:solidFill>
                <a:latin typeface="Helvetica"/>
                <a:ea typeface="Helvetica"/>
                <a:cs typeface="Helvetica"/>
                <a:sym typeface="Helvetica"/>
              </a:defRPr>
            </a:pPr>
            <a:r>
              <a:t>Pivotal</a:t>
            </a:r>
          </a:p>
          <a:p>
            <a:pPr algn="l">
              <a:defRPr b="1">
                <a:solidFill>
                  <a:srgbClr val="10786D"/>
                </a:solidFill>
                <a:latin typeface="Helvetica"/>
                <a:ea typeface="Helvetica"/>
                <a:cs typeface="Helvetica"/>
                <a:sym typeface="Helvetica"/>
              </a:defRPr>
            </a:pPr>
            <a:r>
              <a:t>Cloud Foundry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168">
                                            <p:bg/>
                                          </p:spTgt>
                                        </p:tgtEl>
                                        <p:attrNameLst>
                                          <p:attrName>style.visibility</p:attrName>
                                        </p:attrNameLst>
                                      </p:cBhvr>
                                      <p:to>
                                        <p:strVal val="visible"/>
                                      </p:to>
                                    </p:set>
                                    <p:anim calcmode="lin" valueType="num">
                                      <p:cBhvr>
                                        <p:cTn id="7" dur="1000" fill="hold"/>
                                        <p:tgtEl>
                                          <p:spTgt spid="1168">
                                            <p:bg/>
                                          </p:spTgt>
                                        </p:tgtEl>
                                        <p:attrNameLst>
                                          <p:attrName>ppt_x</p:attrName>
                                        </p:attrNameLst>
                                      </p:cBhvr>
                                      <p:tavLst>
                                        <p:tav tm="0">
                                          <p:val>
                                            <p:strVal val="#ppt_x"/>
                                          </p:val>
                                        </p:tav>
                                        <p:tav tm="100000">
                                          <p:val>
                                            <p:strVal val="#ppt_x"/>
                                          </p:val>
                                        </p:tav>
                                      </p:tavLst>
                                    </p:anim>
                                    <p:anim calcmode="lin" valueType="num">
                                      <p:cBhvr>
                                        <p:cTn id="8" dur="1000" fill="hold"/>
                                        <p:tgtEl>
                                          <p:spTgt spid="1168">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1168">
                                            <p:txEl>
                                              <p:pRg st="0" end="0"/>
                                            </p:txEl>
                                          </p:spTgt>
                                        </p:tgtEl>
                                        <p:attrNameLst>
                                          <p:attrName>style.visibility</p:attrName>
                                        </p:attrNameLst>
                                      </p:cBhvr>
                                      <p:to>
                                        <p:strVal val="visible"/>
                                      </p:to>
                                    </p:set>
                                    <p:anim calcmode="lin" valueType="num">
                                      <p:cBhvr>
                                        <p:cTn id="11" dur="1000" fill="hold"/>
                                        <p:tgtEl>
                                          <p:spTgt spid="1168">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11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4" presetID="2" grpId="1" fill="hold">
                                  <p:stCondLst>
                                    <p:cond delay="0"/>
                                  </p:stCondLst>
                                  <p:iterate type="el" backwards="0">
                                    <p:tmAbs val="0"/>
                                  </p:iterate>
                                  <p:childTnLst>
                                    <p:set>
                                      <p:cBhvr>
                                        <p:cTn id="16" fill="hold"/>
                                        <p:tgtEl>
                                          <p:spTgt spid="1168">
                                            <p:txEl>
                                              <p:pRg st="1" end="1"/>
                                            </p:txEl>
                                          </p:spTgt>
                                        </p:tgtEl>
                                        <p:attrNameLst>
                                          <p:attrName>style.visibility</p:attrName>
                                        </p:attrNameLst>
                                      </p:cBhvr>
                                      <p:to>
                                        <p:strVal val="visible"/>
                                      </p:to>
                                    </p:set>
                                    <p:anim calcmode="lin" valueType="num">
                                      <p:cBhvr>
                                        <p:cTn id="17" dur="1000" fill="hold"/>
                                        <p:tgtEl>
                                          <p:spTgt spid="1168">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11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4" presetID="2" grpId="1" fill="hold">
                                  <p:stCondLst>
                                    <p:cond delay="0"/>
                                  </p:stCondLst>
                                  <p:iterate type="el" backwards="0">
                                    <p:tmAbs val="0"/>
                                  </p:iterate>
                                  <p:childTnLst>
                                    <p:set>
                                      <p:cBhvr>
                                        <p:cTn id="22" fill="hold"/>
                                        <p:tgtEl>
                                          <p:spTgt spid="1168">
                                            <p:txEl>
                                              <p:pRg st="2" end="2"/>
                                            </p:txEl>
                                          </p:spTgt>
                                        </p:tgtEl>
                                        <p:attrNameLst>
                                          <p:attrName>style.visibility</p:attrName>
                                        </p:attrNameLst>
                                      </p:cBhvr>
                                      <p:to>
                                        <p:strVal val="visible"/>
                                      </p:to>
                                    </p:set>
                                    <p:anim calcmode="lin" valueType="num">
                                      <p:cBhvr>
                                        <p:cTn id="23" dur="1000" fill="hold"/>
                                        <p:tgtEl>
                                          <p:spTgt spid="116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1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4" presetID="2" grpId="1" fill="hold">
                                  <p:stCondLst>
                                    <p:cond delay="0"/>
                                  </p:stCondLst>
                                  <p:iterate type="el" backwards="0">
                                    <p:tmAbs val="0"/>
                                  </p:iterate>
                                  <p:childTnLst>
                                    <p:set>
                                      <p:cBhvr>
                                        <p:cTn id="28" fill="hold"/>
                                        <p:tgtEl>
                                          <p:spTgt spid="1168">
                                            <p:txEl>
                                              <p:pRg st="3" end="3"/>
                                            </p:txEl>
                                          </p:spTgt>
                                        </p:tgtEl>
                                        <p:attrNameLst>
                                          <p:attrName>style.visibility</p:attrName>
                                        </p:attrNameLst>
                                      </p:cBhvr>
                                      <p:to>
                                        <p:strVal val="visible"/>
                                      </p:to>
                                    </p:set>
                                    <p:anim calcmode="lin" valueType="num">
                                      <p:cBhvr>
                                        <p:cTn id="29" dur="1000" fill="hold"/>
                                        <p:tgtEl>
                                          <p:spTgt spid="116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6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4" presetID="2" grpId="1" fill="hold">
                                  <p:stCondLst>
                                    <p:cond delay="0"/>
                                  </p:stCondLst>
                                  <p:iterate type="el" backwards="0">
                                    <p:tmAbs val="0"/>
                                  </p:iterate>
                                  <p:childTnLst>
                                    <p:set>
                                      <p:cBhvr>
                                        <p:cTn id="34" fill="hold"/>
                                        <p:tgtEl>
                                          <p:spTgt spid="1168">
                                            <p:txEl>
                                              <p:pRg st="4" end="4"/>
                                            </p:txEl>
                                          </p:spTgt>
                                        </p:tgtEl>
                                        <p:attrNameLst>
                                          <p:attrName>style.visibility</p:attrName>
                                        </p:attrNameLst>
                                      </p:cBhvr>
                                      <p:to>
                                        <p:strVal val="visible"/>
                                      </p:to>
                                    </p:set>
                                    <p:anim calcmode="lin" valueType="num">
                                      <p:cBhvr>
                                        <p:cTn id="35" dur="1000" fill="hold"/>
                                        <p:tgtEl>
                                          <p:spTgt spid="1168">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16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4" presetID="2" grpId="1" fill="hold">
                                  <p:stCondLst>
                                    <p:cond delay="0"/>
                                  </p:stCondLst>
                                  <p:iterate type="el" backwards="0">
                                    <p:tmAbs val="0"/>
                                  </p:iterate>
                                  <p:childTnLst>
                                    <p:set>
                                      <p:cBhvr>
                                        <p:cTn id="40" fill="hold"/>
                                        <p:tgtEl>
                                          <p:spTgt spid="1168">
                                            <p:txEl>
                                              <p:pRg st="5" end="5"/>
                                            </p:txEl>
                                          </p:spTgt>
                                        </p:tgtEl>
                                        <p:attrNameLst>
                                          <p:attrName>style.visibility</p:attrName>
                                        </p:attrNameLst>
                                      </p:cBhvr>
                                      <p:to>
                                        <p:strVal val="visible"/>
                                      </p:to>
                                    </p:set>
                                    <p:anim calcmode="lin" valueType="num">
                                      <p:cBhvr>
                                        <p:cTn id="41" dur="1000" fill="hold"/>
                                        <p:tgtEl>
                                          <p:spTgt spid="1168">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116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4" presetID="2" grpId="1" fill="hold">
                                  <p:stCondLst>
                                    <p:cond delay="0"/>
                                  </p:stCondLst>
                                  <p:iterate type="el" backwards="0">
                                    <p:tmAbs val="0"/>
                                  </p:iterate>
                                  <p:childTnLst>
                                    <p:set>
                                      <p:cBhvr>
                                        <p:cTn id="46" fill="hold"/>
                                        <p:tgtEl>
                                          <p:spTgt spid="1168">
                                            <p:txEl>
                                              <p:pRg st="6" end="6"/>
                                            </p:txEl>
                                          </p:spTgt>
                                        </p:tgtEl>
                                        <p:attrNameLst>
                                          <p:attrName>style.visibility</p:attrName>
                                        </p:attrNameLst>
                                      </p:cBhvr>
                                      <p:to>
                                        <p:strVal val="visible"/>
                                      </p:to>
                                    </p:set>
                                    <p:anim calcmode="lin" valueType="num">
                                      <p:cBhvr>
                                        <p:cTn id="47" dur="1000" fill="hold"/>
                                        <p:tgtEl>
                                          <p:spTgt spid="1168">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116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4" presetID="2" grpId="1" fill="hold">
                                  <p:stCondLst>
                                    <p:cond delay="0"/>
                                  </p:stCondLst>
                                  <p:iterate type="el" backwards="0">
                                    <p:tmAbs val="0"/>
                                  </p:iterate>
                                  <p:childTnLst>
                                    <p:set>
                                      <p:cBhvr>
                                        <p:cTn id="52" fill="hold"/>
                                        <p:tgtEl>
                                          <p:spTgt spid="1168">
                                            <p:txEl>
                                              <p:pRg st="7" end="7"/>
                                            </p:txEl>
                                          </p:spTgt>
                                        </p:tgtEl>
                                        <p:attrNameLst>
                                          <p:attrName>style.visibility</p:attrName>
                                        </p:attrNameLst>
                                      </p:cBhvr>
                                      <p:to>
                                        <p:strVal val="visible"/>
                                      </p:to>
                                    </p:set>
                                    <p:anim calcmode="lin" valueType="num">
                                      <p:cBhvr>
                                        <p:cTn id="53" dur="1000" fill="hold"/>
                                        <p:tgtEl>
                                          <p:spTgt spid="1168">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116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4" presetID="2" grpId="1" fill="hold">
                                  <p:stCondLst>
                                    <p:cond delay="0"/>
                                  </p:stCondLst>
                                  <p:iterate type="el" backwards="0">
                                    <p:tmAbs val="0"/>
                                  </p:iterate>
                                  <p:childTnLst>
                                    <p:set>
                                      <p:cBhvr>
                                        <p:cTn id="58" fill="hold"/>
                                        <p:tgtEl>
                                          <p:spTgt spid="1168">
                                            <p:txEl>
                                              <p:pRg st="8" end="8"/>
                                            </p:txEl>
                                          </p:spTgt>
                                        </p:tgtEl>
                                        <p:attrNameLst>
                                          <p:attrName>style.visibility</p:attrName>
                                        </p:attrNameLst>
                                      </p:cBhvr>
                                      <p:to>
                                        <p:strVal val="visible"/>
                                      </p:to>
                                    </p:set>
                                    <p:anim calcmode="lin" valueType="num">
                                      <p:cBhvr>
                                        <p:cTn id="59" dur="1000" fill="hold"/>
                                        <p:tgtEl>
                                          <p:spTgt spid="1168">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116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4" presetID="2" grpId="1" fill="hold">
                                  <p:stCondLst>
                                    <p:cond delay="0"/>
                                  </p:stCondLst>
                                  <p:iterate type="el" backwards="0">
                                    <p:tmAbs val="0"/>
                                  </p:iterate>
                                  <p:childTnLst>
                                    <p:set>
                                      <p:cBhvr>
                                        <p:cTn id="64" fill="hold"/>
                                        <p:tgtEl>
                                          <p:spTgt spid="1168">
                                            <p:txEl>
                                              <p:pRg st="9" end="9"/>
                                            </p:txEl>
                                          </p:spTgt>
                                        </p:tgtEl>
                                        <p:attrNameLst>
                                          <p:attrName>style.visibility</p:attrName>
                                        </p:attrNameLst>
                                      </p:cBhvr>
                                      <p:to>
                                        <p:strVal val="visible"/>
                                      </p:to>
                                    </p:set>
                                    <p:anim calcmode="lin" valueType="num">
                                      <p:cBhvr>
                                        <p:cTn id="65" dur="1000" fill="hold"/>
                                        <p:tgtEl>
                                          <p:spTgt spid="1168">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116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4" presetID="2" grpId="1" fill="hold">
                                  <p:stCondLst>
                                    <p:cond delay="0"/>
                                  </p:stCondLst>
                                  <p:iterate type="el" backwards="0">
                                    <p:tmAbs val="0"/>
                                  </p:iterate>
                                  <p:childTnLst>
                                    <p:set>
                                      <p:cBhvr>
                                        <p:cTn id="70" fill="hold"/>
                                        <p:tgtEl>
                                          <p:spTgt spid="1168">
                                            <p:txEl>
                                              <p:pRg st="10" end="10"/>
                                            </p:txEl>
                                          </p:spTgt>
                                        </p:tgtEl>
                                        <p:attrNameLst>
                                          <p:attrName>style.visibility</p:attrName>
                                        </p:attrNameLst>
                                      </p:cBhvr>
                                      <p:to>
                                        <p:strVal val="visible"/>
                                      </p:to>
                                    </p:set>
                                    <p:anim calcmode="lin" valueType="num">
                                      <p:cBhvr>
                                        <p:cTn id="71" dur="1000" fill="hold"/>
                                        <p:tgtEl>
                                          <p:spTgt spid="1168">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116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68"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74" name="image110.png"/>
          <p:cNvPicPr>
            <a:picLocks noChangeAspect="1"/>
          </p:cNvPicPr>
          <p:nvPr/>
        </p:nvPicPr>
        <p:blipFill>
          <a:blip r:embed="rId2">
            <a:extLst/>
          </a:blip>
          <a:srcRect l="3578" t="9066" r="11178" b="16690"/>
          <a:stretch>
            <a:fillRect/>
          </a:stretch>
        </p:blipFill>
        <p:spPr>
          <a:xfrm>
            <a:off x="9293521" y="8594004"/>
            <a:ext cx="5681473" cy="2097025"/>
          </a:xfrm>
          <a:prstGeom prst="rect">
            <a:avLst/>
          </a:prstGeom>
          <a:ln w="12700">
            <a:miter lim="400000"/>
          </a:ln>
        </p:spPr>
      </p:pic>
      <p:pic>
        <p:nvPicPr>
          <p:cNvPr id="1175" name="image111.png"/>
          <p:cNvPicPr>
            <a:picLocks noChangeAspect="1"/>
          </p:cNvPicPr>
          <p:nvPr/>
        </p:nvPicPr>
        <p:blipFill>
          <a:blip r:embed="rId3">
            <a:extLst/>
          </a:blip>
          <a:srcRect l="3696" t="17698" r="7400" b="16690"/>
          <a:stretch>
            <a:fillRect/>
          </a:stretch>
        </p:blipFill>
        <p:spPr>
          <a:xfrm>
            <a:off x="9301649" y="10734378"/>
            <a:ext cx="5925313" cy="1853185"/>
          </a:xfrm>
          <a:prstGeom prst="rect">
            <a:avLst/>
          </a:prstGeom>
          <a:ln w="12700">
            <a:miter lim="400000"/>
          </a:ln>
        </p:spPr>
      </p:pic>
      <p:pic>
        <p:nvPicPr>
          <p:cNvPr id="1176" name="image112.png"/>
          <p:cNvPicPr>
            <a:picLocks noChangeAspect="1"/>
          </p:cNvPicPr>
          <p:nvPr/>
        </p:nvPicPr>
        <p:blipFill>
          <a:blip r:embed="rId4">
            <a:extLst/>
          </a:blip>
          <a:srcRect l="3623" t="8599" r="7337" b="8791"/>
          <a:stretch>
            <a:fillRect/>
          </a:stretch>
        </p:blipFill>
        <p:spPr>
          <a:xfrm>
            <a:off x="1926843" y="2516970"/>
            <a:ext cx="5925314" cy="2316481"/>
          </a:xfrm>
          <a:prstGeom prst="rect">
            <a:avLst/>
          </a:prstGeom>
          <a:ln w="12700">
            <a:miter lim="400000"/>
          </a:ln>
        </p:spPr>
      </p:pic>
      <p:pic>
        <p:nvPicPr>
          <p:cNvPr id="1177" name="image113.png"/>
          <p:cNvPicPr>
            <a:picLocks noChangeAspect="1"/>
          </p:cNvPicPr>
          <p:nvPr/>
        </p:nvPicPr>
        <p:blipFill>
          <a:blip r:embed="rId5">
            <a:extLst/>
          </a:blip>
          <a:srcRect l="3623" t="9068" r="3675" b="8022"/>
          <a:stretch>
            <a:fillRect/>
          </a:stretch>
        </p:blipFill>
        <p:spPr>
          <a:xfrm>
            <a:off x="9296230" y="6464469"/>
            <a:ext cx="6169153" cy="2316481"/>
          </a:xfrm>
          <a:prstGeom prst="rect">
            <a:avLst/>
          </a:prstGeom>
          <a:ln w="12700">
            <a:miter lim="400000"/>
          </a:ln>
        </p:spPr>
      </p:pic>
      <p:pic>
        <p:nvPicPr>
          <p:cNvPr id="1178" name="image114.png"/>
          <p:cNvPicPr>
            <a:picLocks noChangeAspect="1"/>
          </p:cNvPicPr>
          <p:nvPr/>
        </p:nvPicPr>
        <p:blipFill>
          <a:blip r:embed="rId6">
            <a:extLst/>
          </a:blip>
          <a:srcRect l="3623" t="8776" r="3674" b="17042"/>
          <a:stretch>
            <a:fillRect/>
          </a:stretch>
        </p:blipFill>
        <p:spPr>
          <a:xfrm>
            <a:off x="1926843" y="6483434"/>
            <a:ext cx="6169153" cy="2072641"/>
          </a:xfrm>
          <a:prstGeom prst="rect">
            <a:avLst/>
          </a:prstGeom>
          <a:ln w="12700">
            <a:miter lim="400000"/>
          </a:ln>
        </p:spPr>
      </p:pic>
      <p:pic>
        <p:nvPicPr>
          <p:cNvPr id="1179" name="image115.png"/>
          <p:cNvPicPr>
            <a:picLocks noChangeAspect="1"/>
          </p:cNvPicPr>
          <p:nvPr/>
        </p:nvPicPr>
        <p:blipFill>
          <a:blip r:embed="rId7">
            <a:extLst/>
          </a:blip>
          <a:srcRect l="3615" t="8599" r="3821" b="17487"/>
          <a:stretch>
            <a:fillRect/>
          </a:stretch>
        </p:blipFill>
        <p:spPr>
          <a:xfrm>
            <a:off x="1953936" y="8531690"/>
            <a:ext cx="6169154" cy="2072641"/>
          </a:xfrm>
          <a:prstGeom prst="rect">
            <a:avLst/>
          </a:prstGeom>
          <a:ln w="12700">
            <a:miter lim="400000"/>
          </a:ln>
        </p:spPr>
      </p:pic>
      <p:sp>
        <p:nvSpPr>
          <p:cNvPr id="1180" name="Shape 1180"/>
          <p:cNvSpPr/>
          <p:nvPr/>
        </p:nvSpPr>
        <p:spPr>
          <a:xfrm>
            <a:off x="1496059" y="11731413"/>
            <a:ext cx="15605761" cy="589469"/>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914400">
              <a:defRPr sz="2400">
                <a:solidFill>
                  <a:srgbClr val="4D4D4D"/>
                </a:solidFill>
                <a:latin typeface="Arial"/>
                <a:ea typeface="Arial"/>
                <a:cs typeface="Arial"/>
                <a:sym typeface="Arial"/>
              </a:defRPr>
            </a:lvl1pPr>
          </a:lstStyle>
          <a:p>
            <a:pPr>
              <a:defRPr>
                <a:solidFill>
                  <a:srgbClr val="00685D"/>
                </a:solidFill>
              </a:defRPr>
            </a:pPr>
            <a:r>
              <a:rPr>
                <a:solidFill>
                  <a:srgbClr val="4D4D4D"/>
                </a:solidFill>
              </a:rPr>
              <a:t>Not Pictured: Ops Metrics for JMX monitoring</a:t>
            </a:r>
          </a:p>
        </p:txBody>
      </p:sp>
      <p:pic>
        <p:nvPicPr>
          <p:cNvPr id="1181" name="image116.png"/>
          <p:cNvPicPr>
            <a:picLocks noChangeAspect="1"/>
          </p:cNvPicPr>
          <p:nvPr/>
        </p:nvPicPr>
        <p:blipFill>
          <a:blip r:embed="rId8">
            <a:extLst/>
          </a:blip>
          <a:stretch>
            <a:fillRect/>
          </a:stretch>
        </p:blipFill>
        <p:spPr>
          <a:xfrm>
            <a:off x="16722512" y="1777482"/>
            <a:ext cx="5080001" cy="1778001"/>
          </a:xfrm>
          <a:prstGeom prst="rect">
            <a:avLst/>
          </a:prstGeom>
          <a:ln w="12700">
            <a:miter lim="400000"/>
          </a:ln>
        </p:spPr>
      </p:pic>
      <p:pic>
        <p:nvPicPr>
          <p:cNvPr id="1182" name="image117.png"/>
          <p:cNvPicPr>
            <a:picLocks noChangeAspect="1"/>
          </p:cNvPicPr>
          <p:nvPr/>
        </p:nvPicPr>
        <p:blipFill>
          <a:blip r:embed="rId9">
            <a:extLst/>
          </a:blip>
          <a:stretch>
            <a:fillRect/>
          </a:stretch>
        </p:blipFill>
        <p:spPr>
          <a:xfrm>
            <a:off x="16664615" y="4597762"/>
            <a:ext cx="4927601" cy="1701801"/>
          </a:xfrm>
          <a:prstGeom prst="rect">
            <a:avLst/>
          </a:prstGeom>
          <a:ln w="12700">
            <a:miter lim="400000"/>
          </a:ln>
        </p:spPr>
      </p:pic>
      <p:pic>
        <p:nvPicPr>
          <p:cNvPr id="1183" name="image118.png"/>
          <p:cNvPicPr>
            <a:picLocks noChangeAspect="1"/>
          </p:cNvPicPr>
          <p:nvPr/>
        </p:nvPicPr>
        <p:blipFill>
          <a:blip r:embed="rId10">
            <a:extLst/>
          </a:blip>
          <a:stretch>
            <a:fillRect/>
          </a:stretch>
        </p:blipFill>
        <p:spPr>
          <a:xfrm>
            <a:off x="16701543" y="6095549"/>
            <a:ext cx="4876801" cy="1879601"/>
          </a:xfrm>
          <a:prstGeom prst="rect">
            <a:avLst/>
          </a:prstGeom>
          <a:ln w="12700">
            <a:miter lim="400000"/>
          </a:ln>
        </p:spPr>
      </p:pic>
      <p:pic>
        <p:nvPicPr>
          <p:cNvPr id="1184" name="image119.png"/>
          <p:cNvPicPr>
            <a:picLocks noChangeAspect="1"/>
          </p:cNvPicPr>
          <p:nvPr/>
        </p:nvPicPr>
        <p:blipFill>
          <a:blip r:embed="rId11">
            <a:extLst/>
          </a:blip>
          <a:stretch>
            <a:fillRect/>
          </a:stretch>
        </p:blipFill>
        <p:spPr>
          <a:xfrm>
            <a:off x="16763153" y="8085115"/>
            <a:ext cx="4775201" cy="1405468"/>
          </a:xfrm>
          <a:prstGeom prst="rect">
            <a:avLst/>
          </a:prstGeom>
          <a:ln w="12700">
            <a:miter lim="400000"/>
          </a:ln>
        </p:spPr>
      </p:pic>
      <p:pic>
        <p:nvPicPr>
          <p:cNvPr id="1185" name="image120.png"/>
          <p:cNvPicPr>
            <a:picLocks noChangeAspect="1"/>
          </p:cNvPicPr>
          <p:nvPr/>
        </p:nvPicPr>
        <p:blipFill>
          <a:blip r:embed="rId12">
            <a:extLst/>
          </a:blip>
          <a:stretch>
            <a:fillRect/>
          </a:stretch>
        </p:blipFill>
        <p:spPr>
          <a:xfrm>
            <a:off x="16665264" y="9633798"/>
            <a:ext cx="4368801" cy="1270001"/>
          </a:xfrm>
          <a:prstGeom prst="rect">
            <a:avLst/>
          </a:prstGeom>
          <a:ln w="12700">
            <a:miter lim="400000"/>
          </a:ln>
        </p:spPr>
      </p:pic>
      <p:pic>
        <p:nvPicPr>
          <p:cNvPr id="1186" name="image121.png"/>
          <p:cNvPicPr>
            <a:picLocks noChangeAspect="1"/>
          </p:cNvPicPr>
          <p:nvPr/>
        </p:nvPicPr>
        <p:blipFill>
          <a:blip r:embed="rId13">
            <a:extLst/>
          </a:blip>
          <a:stretch>
            <a:fillRect/>
          </a:stretch>
        </p:blipFill>
        <p:spPr>
          <a:xfrm>
            <a:off x="16678814" y="10916793"/>
            <a:ext cx="5003801" cy="1549401"/>
          </a:xfrm>
          <a:prstGeom prst="rect">
            <a:avLst/>
          </a:prstGeom>
          <a:ln w="12700">
            <a:miter lim="400000"/>
          </a:ln>
        </p:spPr>
      </p:pic>
      <p:sp>
        <p:nvSpPr>
          <p:cNvPr id="1187" name="Shape 1187"/>
          <p:cNvSpPr/>
          <p:nvPr/>
        </p:nvSpPr>
        <p:spPr>
          <a:xfrm flipH="1">
            <a:off x="16378146" y="1870314"/>
            <a:ext cx="48962" cy="10592620"/>
          </a:xfrm>
          <a:prstGeom prst="line">
            <a:avLst/>
          </a:prstGeom>
          <a:ln w="12700">
            <a:solidFill>
              <a:srgbClr val="4D4D4D"/>
            </a:solidFill>
            <a:bevel/>
          </a:ln>
        </p:spPr>
        <p:txBody>
          <a:bodyPr lIns="121919" tIns="121919" rIns="121919" bIns="121919"/>
          <a:lstStyle/>
          <a:p>
            <a:pPr algn="l" defTabSz="457200">
              <a:defRPr sz="3200">
                <a:latin typeface="Helvetica"/>
                <a:ea typeface="Helvetica"/>
                <a:cs typeface="Helvetica"/>
                <a:sym typeface="Helvetica"/>
              </a:defRPr>
            </a:pPr>
          </a:p>
        </p:txBody>
      </p:sp>
      <p:pic>
        <p:nvPicPr>
          <p:cNvPr id="1188" name="image122.png" descr="api_gateway.png"/>
          <p:cNvPicPr>
            <a:picLocks noChangeAspect="1"/>
          </p:cNvPicPr>
          <p:nvPr/>
        </p:nvPicPr>
        <p:blipFill>
          <a:blip r:embed="rId14">
            <a:extLst/>
          </a:blip>
          <a:stretch>
            <a:fillRect/>
          </a:stretch>
        </p:blipFill>
        <p:spPr>
          <a:xfrm>
            <a:off x="2071792" y="4870026"/>
            <a:ext cx="5791201" cy="1584961"/>
          </a:xfrm>
          <a:prstGeom prst="rect">
            <a:avLst/>
          </a:prstGeom>
          <a:ln w="12700">
            <a:miter lim="400000"/>
          </a:ln>
        </p:spPr>
      </p:pic>
      <p:pic>
        <p:nvPicPr>
          <p:cNvPr id="1189" name="image123.png" descr="casandra.png"/>
          <p:cNvPicPr>
            <a:picLocks noChangeAspect="1"/>
          </p:cNvPicPr>
          <p:nvPr/>
        </p:nvPicPr>
        <p:blipFill>
          <a:blip r:embed="rId15">
            <a:extLst/>
          </a:blip>
          <a:stretch>
            <a:fillRect/>
          </a:stretch>
        </p:blipFill>
        <p:spPr>
          <a:xfrm>
            <a:off x="16763153" y="3395982"/>
            <a:ext cx="4792135" cy="1227668"/>
          </a:xfrm>
          <a:prstGeom prst="rect">
            <a:avLst/>
          </a:prstGeom>
          <a:ln w="12700">
            <a:miter lim="400000"/>
          </a:ln>
        </p:spPr>
      </p:pic>
      <p:pic>
        <p:nvPicPr>
          <p:cNvPr id="1190" name="image124.png" descr="data_sync.png"/>
          <p:cNvPicPr>
            <a:picLocks noChangeAspect="1"/>
          </p:cNvPicPr>
          <p:nvPr/>
        </p:nvPicPr>
        <p:blipFill>
          <a:blip r:embed="rId16">
            <a:extLst/>
          </a:blip>
          <a:stretch>
            <a:fillRect/>
          </a:stretch>
        </p:blipFill>
        <p:spPr>
          <a:xfrm>
            <a:off x="9468274" y="4822612"/>
            <a:ext cx="5811521" cy="1534162"/>
          </a:xfrm>
          <a:prstGeom prst="rect">
            <a:avLst/>
          </a:prstGeom>
          <a:ln w="12700">
            <a:miter lim="400000"/>
          </a:ln>
        </p:spPr>
      </p:pic>
      <p:pic>
        <p:nvPicPr>
          <p:cNvPr id="1191" name="image125.png" descr="push_not.png"/>
          <p:cNvPicPr>
            <a:picLocks noChangeAspect="1"/>
          </p:cNvPicPr>
          <p:nvPr/>
        </p:nvPicPr>
        <p:blipFill>
          <a:blip r:embed="rId17">
            <a:extLst/>
          </a:blip>
          <a:stretch>
            <a:fillRect/>
          </a:stretch>
        </p:blipFill>
        <p:spPr>
          <a:xfrm>
            <a:off x="9468280" y="2817711"/>
            <a:ext cx="5943601" cy="1899922"/>
          </a:xfrm>
          <a:prstGeom prst="rect">
            <a:avLst/>
          </a:prstGeom>
          <a:ln w="12700">
            <a:miter lim="400000"/>
          </a:ln>
        </p:spPr>
      </p:pic>
      <p:sp>
        <p:nvSpPr>
          <p:cNvPr id="1192" name="Shape 1192"/>
          <p:cNvSpPr/>
          <p:nvPr/>
        </p:nvSpPr>
        <p:spPr>
          <a:xfrm>
            <a:off x="14486677" y="399926"/>
            <a:ext cx="95516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a:r>
              <a:t>Pivotal Cloud Foundry Services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4" name="Shape 1194"/>
          <p:cNvSpPr/>
          <p:nvPr>
            <p:ph type="title"/>
          </p:nvPr>
        </p:nvSpPr>
        <p:spPr>
          <a:prstGeom prst="rect">
            <a:avLst/>
          </a:prstGeom>
        </p:spPr>
        <p:txBody>
          <a:bodyPr/>
          <a:lstStyle/>
          <a:p>
            <a:pPr/>
            <a:r>
              <a:t>Case Studies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6" name="image130.png" descr="Screen Shot 2013-09-08 at 1.33.01 AM.png"/>
          <p:cNvPicPr>
            <a:picLocks noChangeAspect="1"/>
          </p:cNvPicPr>
          <p:nvPr/>
        </p:nvPicPr>
        <p:blipFill>
          <a:blip r:embed="rId3">
            <a:extLst/>
          </a:blip>
          <a:srcRect l="0" t="1282" r="0" b="1281"/>
          <a:stretch>
            <a:fillRect/>
          </a:stretch>
        </p:blipFill>
        <p:spPr>
          <a:xfrm>
            <a:off x="1219200" y="618038"/>
            <a:ext cx="21945600" cy="9051926"/>
          </a:xfrm>
          <a:prstGeom prst="rect">
            <a:avLst/>
          </a:prstGeom>
          <a:ln w="12700">
            <a:miter lim="400000"/>
          </a:ln>
        </p:spPr>
      </p:pic>
      <p:sp>
        <p:nvSpPr>
          <p:cNvPr id="1197" name="Shape 1197"/>
          <p:cNvSpPr/>
          <p:nvPr>
            <p:ph type="title" idx="4294967295"/>
          </p:nvPr>
        </p:nvSpPr>
        <p:spPr>
          <a:xfrm>
            <a:off x="259643" y="9755982"/>
            <a:ext cx="23864713" cy="2286001"/>
          </a:xfrm>
          <a:prstGeom prst="rect">
            <a:avLst/>
          </a:prstGeom>
        </p:spPr>
        <p:txBody>
          <a:bodyPr lIns="121919" tIns="121919" rIns="121919" bIns="121919"/>
          <a:lstStyle/>
          <a:p>
            <a:pPr algn="l" defTabSz="914400">
              <a:defRPr sz="8400">
                <a:solidFill>
                  <a:srgbClr val="2C95DD"/>
                </a:solidFill>
                <a:latin typeface="MetaNormalLF-Roman"/>
                <a:ea typeface="MetaNormalLF-Roman"/>
                <a:cs typeface="MetaNormalLF-Roman"/>
                <a:sym typeface="MetaNormalLF-Roman"/>
              </a:defRPr>
            </a:pPr>
            <a:r>
              <a:rPr i="1" sz="7400">
                <a:solidFill>
                  <a:srgbClr val="00685D"/>
                </a:solidFill>
              </a:rPr>
              <a:t>1 Billion </a:t>
            </a:r>
            <a:r>
              <a:rPr sz="7400">
                <a:solidFill>
                  <a:srgbClr val="00685D"/>
                </a:solidFill>
              </a:rPr>
              <a:t>Page Views A Day Powered by Cloud Foundry!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197"/>
                                        </p:tgtEl>
                                        <p:attrNameLst>
                                          <p:attrName>style.visibility</p:attrName>
                                        </p:attrNameLst>
                                      </p:cBhvr>
                                      <p:to>
                                        <p:strVal val="visible"/>
                                      </p:to>
                                    </p:set>
                                    <p:anim calcmode="lin" valueType="num">
                                      <p:cBhvr>
                                        <p:cTn id="7" dur="1000" fill="hold"/>
                                        <p:tgtEl>
                                          <p:spTgt spid="1197"/>
                                        </p:tgtEl>
                                        <p:attrNameLst>
                                          <p:attrName>ppt_x</p:attrName>
                                        </p:attrNameLst>
                                      </p:cBhvr>
                                      <p:tavLst>
                                        <p:tav tm="0">
                                          <p:val>
                                            <p:strVal val="#ppt_x"/>
                                          </p:val>
                                        </p:tav>
                                        <p:tav tm="100000">
                                          <p:val>
                                            <p:strVal val="#ppt_x"/>
                                          </p:val>
                                        </p:tav>
                                      </p:tavLst>
                                    </p:anim>
                                    <p:anim calcmode="lin" valueType="num">
                                      <p:cBhvr>
                                        <p:cTn id="8" dur="1000" fill="hold"/>
                                        <p:tgtEl>
                                          <p:spTgt spid="119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97"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1" name="Shape 1201"/>
          <p:cNvSpPr/>
          <p:nvPr/>
        </p:nvSpPr>
        <p:spPr>
          <a:xfrm>
            <a:off x="1665978" y="5732395"/>
            <a:ext cx="7221212" cy="3527678"/>
          </a:xfrm>
          <a:prstGeom prst="rect">
            <a:avLst/>
          </a:prstGeom>
          <a:ln w="12700">
            <a:miter lim="400000"/>
          </a:ln>
          <a:extLst>
            <a:ext uri="{C572A759-6A51-4108-AA02-DFA0A04FC94B}">
              <ma14:wrappingTextBoxFlag xmlns:ma14="http://schemas.microsoft.com/office/mac/drawingml/2011/main" val="1"/>
            </a:ext>
          </a:extLst>
        </p:spPr>
        <p:txBody>
          <a:bodyPr lIns="97949" tIns="97949" rIns="97949" bIns="97949">
            <a:spAutoFit/>
          </a:bodyPr>
          <a:lstStyle>
            <a:lvl1pPr algn="l" defTabSz="1959010">
              <a:defRPr b="1" sz="23400">
                <a:ln w="28029">
                  <a:solidFill>
                    <a:srgbClr val="D2470F"/>
                  </a:solidFill>
                </a:ln>
                <a:solidFill>
                  <a:srgbClr val="F9C5B1"/>
                </a:solidFill>
                <a:latin typeface="Arial"/>
                <a:ea typeface="Arial"/>
                <a:cs typeface="Arial"/>
                <a:sym typeface="Arial"/>
              </a:defRPr>
            </a:lvl1pPr>
          </a:lstStyle>
          <a:p>
            <a:pPr>
              <a:defRPr b="0">
                <a:ln>
                  <a:noFill/>
                </a:ln>
                <a:solidFill>
                  <a:srgbClr val="00685D"/>
                </a:solidFill>
              </a:defRPr>
            </a:pPr>
            <a:r>
              <a:rPr b="1">
                <a:ln w="28029">
                  <a:solidFill>
                    <a:srgbClr val="D2470F"/>
                  </a:solidFill>
                </a:ln>
                <a:solidFill>
                  <a:srgbClr val="F9C5B1"/>
                </a:solidFill>
              </a:rPr>
              <a:t>90%</a:t>
            </a:r>
          </a:p>
        </p:txBody>
      </p:sp>
      <p:sp>
        <p:nvSpPr>
          <p:cNvPr id="1202" name="Shape 1202"/>
          <p:cNvSpPr/>
          <p:nvPr/>
        </p:nvSpPr>
        <p:spPr>
          <a:xfrm>
            <a:off x="3031351" y="10490872"/>
            <a:ext cx="6899664" cy="1698295"/>
          </a:xfrm>
          <a:prstGeom prst="rect">
            <a:avLst/>
          </a:prstGeom>
          <a:ln w="12700">
            <a:miter lim="400000"/>
          </a:ln>
          <a:extLst>
            <a:ext uri="{C572A759-6A51-4108-AA02-DFA0A04FC94B}">
              <ma14:wrappingTextBoxFlag xmlns:ma14="http://schemas.microsoft.com/office/mac/drawingml/2011/main" val="1"/>
            </a:ext>
          </a:extLst>
        </p:spPr>
        <p:txBody>
          <a:bodyPr wrap="none" lIns="97949" tIns="97949" rIns="97949" bIns="97949">
            <a:spAutoFit/>
          </a:bodyPr>
          <a:lstStyle/>
          <a:p>
            <a:pPr algn="l" defTabSz="914400">
              <a:defRPr sz="5200">
                <a:solidFill>
                  <a:srgbClr val="00685D"/>
                </a:solidFill>
                <a:latin typeface="Arial"/>
                <a:ea typeface="Arial"/>
                <a:cs typeface="Arial"/>
                <a:sym typeface="Arial"/>
              </a:defRPr>
            </a:pPr>
            <a:r>
              <a:rPr b="1"/>
              <a:t>Dramatic increase in </a:t>
            </a:r>
            <a:br>
              <a:rPr b="1"/>
            </a:br>
            <a:r>
              <a:rPr b="1"/>
              <a:t>Server to Admin ratio</a:t>
            </a:r>
          </a:p>
        </p:txBody>
      </p:sp>
      <p:sp>
        <p:nvSpPr>
          <p:cNvPr id="1203" name="Shape 1203"/>
          <p:cNvSpPr/>
          <p:nvPr/>
        </p:nvSpPr>
        <p:spPr>
          <a:xfrm>
            <a:off x="5588293" y="9228161"/>
            <a:ext cx="1131323" cy="10647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7547" y="7344"/>
                </a:lnTo>
                <a:lnTo>
                  <a:pt x="7547" y="0"/>
                </a:lnTo>
                <a:lnTo>
                  <a:pt x="14053" y="0"/>
                </a:lnTo>
                <a:lnTo>
                  <a:pt x="14053" y="7344"/>
                </a:lnTo>
                <a:lnTo>
                  <a:pt x="21600" y="7344"/>
                </a:lnTo>
                <a:lnTo>
                  <a:pt x="21600" y="14256"/>
                </a:lnTo>
                <a:lnTo>
                  <a:pt x="14053" y="14256"/>
                </a:lnTo>
                <a:lnTo>
                  <a:pt x="14053" y="21600"/>
                </a:lnTo>
                <a:lnTo>
                  <a:pt x="7547" y="21600"/>
                </a:lnTo>
                <a:lnTo>
                  <a:pt x="7547" y="14256"/>
                </a:lnTo>
                <a:lnTo>
                  <a:pt x="0" y="14256"/>
                </a:lnTo>
                <a:close/>
              </a:path>
            </a:pathLst>
          </a:custGeom>
          <a:solidFill>
            <a:srgbClr val="AEBF2F"/>
          </a:solidFill>
          <a:ln w="12700">
            <a:miter lim="400000"/>
          </a:ln>
          <a:effectLst>
            <a:outerShdw sx="100000" sy="100000" kx="0" ky="0" algn="b" rotWithShape="0" blurRad="101600" dist="50800" dir="5400000">
              <a:srgbClr val="000000">
                <a:alpha val="38000"/>
              </a:srgbClr>
            </a:outerShdw>
          </a:effectLst>
        </p:spPr>
        <p:txBody>
          <a:bodyPr lIns="121919" tIns="121919" rIns="121919" bIns="121919" anchor="ctr"/>
          <a:lstStyle/>
          <a:p>
            <a:pPr defTabSz="914400">
              <a:defRPr sz="4800">
                <a:solidFill>
                  <a:srgbClr val="FFFFFF"/>
                </a:solidFill>
                <a:latin typeface="Arial"/>
                <a:ea typeface="Arial"/>
                <a:cs typeface="Arial"/>
                <a:sym typeface="Arial"/>
              </a:defRPr>
            </a:pPr>
          </a:p>
        </p:txBody>
      </p:sp>
      <p:grpSp>
        <p:nvGrpSpPr>
          <p:cNvPr id="1209" name="Group 1209"/>
          <p:cNvGrpSpPr/>
          <p:nvPr/>
        </p:nvGrpSpPr>
        <p:grpSpPr>
          <a:xfrm>
            <a:off x="13989783" y="6515044"/>
            <a:ext cx="9493012" cy="3755927"/>
            <a:chOff x="0" y="0"/>
            <a:chExt cx="9493011" cy="3755925"/>
          </a:xfrm>
        </p:grpSpPr>
        <p:sp>
          <p:nvSpPr>
            <p:cNvPr id="1204" name="Shape 1204"/>
            <p:cNvSpPr/>
            <p:nvPr/>
          </p:nvSpPr>
          <p:spPr>
            <a:xfrm>
              <a:off x="4785549" y="161155"/>
              <a:ext cx="1694156" cy="1694155"/>
            </a:xfrm>
            <a:prstGeom prst="ellipse">
              <a:avLst/>
            </a:prstGeom>
            <a:solidFill>
              <a:srgbClr val="AEBF2F"/>
            </a:solidFill>
            <a:ln w="12700" cap="flat">
              <a:noFill/>
              <a:miter lim="400000"/>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defTabSz="914400">
                <a:defRPr sz="4800">
                  <a:solidFill>
                    <a:srgbClr val="FFFFFF"/>
                  </a:solidFill>
                  <a:latin typeface="Arial"/>
                  <a:ea typeface="Arial"/>
                  <a:cs typeface="Arial"/>
                  <a:sym typeface="Arial"/>
                </a:defRPr>
              </a:pPr>
            </a:p>
          </p:txBody>
        </p:sp>
        <p:grpSp>
          <p:nvGrpSpPr>
            <p:cNvPr id="1208" name="Group 1208"/>
            <p:cNvGrpSpPr/>
            <p:nvPr/>
          </p:nvGrpSpPr>
          <p:grpSpPr>
            <a:xfrm>
              <a:off x="0" y="0"/>
              <a:ext cx="9493011" cy="3755926"/>
              <a:chOff x="0" y="0"/>
              <a:chExt cx="9493010" cy="3755925"/>
            </a:xfrm>
          </p:grpSpPr>
          <p:sp>
            <p:nvSpPr>
              <p:cNvPr id="1205" name="Shape 1205"/>
              <p:cNvSpPr/>
              <p:nvPr/>
            </p:nvSpPr>
            <p:spPr>
              <a:xfrm>
                <a:off x="1814008" y="1823216"/>
                <a:ext cx="7679003" cy="11091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949" tIns="97949" rIns="97949" bIns="97949" numCol="1" anchor="t">
                <a:spAutoFit/>
              </a:bodyPr>
              <a:lstStyle>
                <a:lvl1pPr defTabSz="914400">
                  <a:defRPr b="1" i="1" sz="6400">
                    <a:solidFill>
                      <a:srgbClr val="00685D"/>
                    </a:solidFill>
                    <a:latin typeface="Arial"/>
                    <a:ea typeface="Arial"/>
                    <a:cs typeface="Arial"/>
                    <a:sym typeface="Arial"/>
                  </a:defRPr>
                </a:lvl1pPr>
              </a:lstStyle>
              <a:p>
                <a:pPr>
                  <a:defRPr b="0" i="0"/>
                </a:pPr>
                <a:r>
                  <a:rPr b="1" i="1"/>
                  <a:t>Big Cost Saving</a:t>
                </a:r>
              </a:p>
            </p:txBody>
          </p:sp>
          <p:sp>
            <p:nvSpPr>
              <p:cNvPr id="1206" name="Shape 1206"/>
              <p:cNvSpPr/>
              <p:nvPr/>
            </p:nvSpPr>
            <p:spPr>
              <a:xfrm>
                <a:off x="5154973" y="0"/>
                <a:ext cx="1005233" cy="1736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10600">
                    <a:solidFill>
                      <a:srgbClr val="FFFFFF"/>
                    </a:solidFill>
                    <a:latin typeface="Arial"/>
                    <a:ea typeface="Arial"/>
                    <a:cs typeface="Arial"/>
                    <a:sym typeface="Arial"/>
                  </a:defRPr>
                </a:lvl1pPr>
              </a:lstStyle>
              <a:p>
                <a:pPr>
                  <a:defRPr>
                    <a:solidFill>
                      <a:srgbClr val="00685D"/>
                    </a:solidFill>
                  </a:defRPr>
                </a:pPr>
                <a:r>
                  <a:rPr>
                    <a:solidFill>
                      <a:srgbClr val="FFFFFF"/>
                    </a:solidFill>
                  </a:rPr>
                  <a:t>$</a:t>
                </a:r>
              </a:p>
            </p:txBody>
          </p:sp>
          <p:sp>
            <p:nvSpPr>
              <p:cNvPr id="1207" name="Shape 1207"/>
              <p:cNvSpPr/>
              <p:nvPr/>
            </p:nvSpPr>
            <p:spPr>
              <a:xfrm>
                <a:off x="0" y="1259085"/>
                <a:ext cx="1967254" cy="2496841"/>
              </a:xfrm>
              <a:prstGeom prst="rightArrow">
                <a:avLst>
                  <a:gd name="adj1" fmla="val 59097"/>
                  <a:gd name="adj2" fmla="val 20098"/>
                </a:avLst>
              </a:prstGeom>
              <a:solidFill>
                <a:srgbClr val="AEBF2F"/>
              </a:solidFill>
              <a:ln w="12700" cap="flat">
                <a:noFill/>
                <a:miter lim="400000"/>
              </a:ln>
              <a:effectLst/>
            </p:spPr>
            <p:txBody>
              <a:bodyPr wrap="square" lIns="121919" tIns="121919" rIns="121919" bIns="121919" numCol="1" anchor="ctr">
                <a:noAutofit/>
              </a:bodyPr>
              <a:lstStyle/>
              <a:p>
                <a:pPr defTabSz="914400">
                  <a:defRPr sz="4800">
                    <a:latin typeface="Arial"/>
                    <a:ea typeface="Arial"/>
                    <a:cs typeface="Arial"/>
                    <a:sym typeface="Arial"/>
                  </a:defRPr>
                </a:pPr>
              </a:p>
            </p:txBody>
          </p:sp>
        </p:grpSp>
      </p:grpSp>
      <p:pic>
        <p:nvPicPr>
          <p:cNvPr id="1210" name="image131.png"/>
          <p:cNvPicPr>
            <a:picLocks noChangeAspect="1"/>
          </p:cNvPicPr>
          <p:nvPr/>
        </p:nvPicPr>
        <p:blipFill>
          <a:blip r:embed="rId3">
            <a:extLst/>
          </a:blip>
          <a:stretch>
            <a:fillRect/>
          </a:stretch>
        </p:blipFill>
        <p:spPr>
          <a:xfrm>
            <a:off x="10759511" y="2182606"/>
            <a:ext cx="8271295" cy="2295388"/>
          </a:xfrm>
          <a:prstGeom prst="rect">
            <a:avLst/>
          </a:prstGeom>
          <a:ln w="12700">
            <a:miter lim="400000"/>
          </a:ln>
        </p:spPr>
      </p:pic>
      <p:sp>
        <p:nvSpPr>
          <p:cNvPr id="1211" name="Shape 1211"/>
          <p:cNvSpPr/>
          <p:nvPr/>
        </p:nvSpPr>
        <p:spPr>
          <a:xfrm>
            <a:off x="8462571" y="6390462"/>
            <a:ext cx="5589428" cy="174623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914400">
              <a:defRPr b="1" sz="5200">
                <a:solidFill>
                  <a:srgbClr val="00685D"/>
                </a:solidFill>
                <a:latin typeface="Arial"/>
                <a:ea typeface="Arial"/>
                <a:cs typeface="Arial"/>
                <a:sym typeface="Arial"/>
              </a:defRPr>
            </a:lvl1pPr>
          </a:lstStyle>
          <a:p>
            <a:pPr>
              <a:defRPr b="0"/>
            </a:pPr>
            <a:r>
              <a:rPr b="1"/>
              <a:t>Reduction in Operation Costs</a:t>
            </a:r>
          </a:p>
        </p:txBody>
      </p:sp>
      <p:pic>
        <p:nvPicPr>
          <p:cNvPr id="1212" name="image132.png" descr="Screen Shot 2014-02-06 at 2.18.18 PM.png"/>
          <p:cNvPicPr>
            <a:picLocks noChangeAspect="1"/>
          </p:cNvPicPr>
          <p:nvPr/>
        </p:nvPicPr>
        <p:blipFill>
          <a:blip r:embed="rId4">
            <a:extLst/>
          </a:blip>
          <a:stretch>
            <a:fillRect/>
          </a:stretch>
        </p:blipFill>
        <p:spPr>
          <a:xfrm>
            <a:off x="2763466" y="1308646"/>
            <a:ext cx="7839260" cy="43565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01"/>
                                        </p:tgtEl>
                                        <p:attrNameLst>
                                          <p:attrName>style.visibility</p:attrName>
                                        </p:attrNameLst>
                                      </p:cBhvr>
                                      <p:to>
                                        <p:strVal val="visible"/>
                                      </p:to>
                                    </p:set>
                                    <p:animEffect filter="dissolve" transition="in">
                                      <p:cBhvr>
                                        <p:cTn id="7" dur="500"/>
                                        <p:tgtEl>
                                          <p:spTgt spid="1201"/>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1211"/>
                                        </p:tgtEl>
                                        <p:attrNameLst>
                                          <p:attrName>style.visibility</p:attrName>
                                        </p:attrNameLst>
                                      </p:cBhvr>
                                      <p:to>
                                        <p:strVal val="visible"/>
                                      </p:to>
                                    </p:set>
                                    <p:animEffect filter="dissolve" transition="in">
                                      <p:cBhvr>
                                        <p:cTn id="11" dur="500"/>
                                        <p:tgtEl>
                                          <p:spTgt spid="1211"/>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1203"/>
                                        </p:tgtEl>
                                        <p:attrNameLst>
                                          <p:attrName>style.visibility</p:attrName>
                                        </p:attrNameLst>
                                      </p:cBhvr>
                                      <p:to>
                                        <p:strVal val="visible"/>
                                      </p:to>
                                    </p:set>
                                    <p:animEffect filter="dissolve" transition="in">
                                      <p:cBhvr>
                                        <p:cTn id="15" dur="500"/>
                                        <p:tgtEl>
                                          <p:spTgt spid="1203"/>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1202"/>
                                        </p:tgtEl>
                                        <p:attrNameLst>
                                          <p:attrName>style.visibility</p:attrName>
                                        </p:attrNameLst>
                                      </p:cBhvr>
                                      <p:to>
                                        <p:strVal val="visible"/>
                                      </p:to>
                                    </p:set>
                                    <p:animEffect filter="dissolve" transition="in">
                                      <p:cBhvr>
                                        <p:cTn id="19" dur="500"/>
                                        <p:tgtEl>
                                          <p:spTgt spid="1202"/>
                                        </p:tgtEl>
                                      </p:cBhvr>
                                    </p:animEffect>
                                  </p:childTnLst>
                                </p:cTn>
                              </p:par>
                            </p:childTnLst>
                          </p:cTn>
                        </p:par>
                        <p:par>
                          <p:cTn id="20" fill="hold">
                            <p:stCondLst>
                              <p:cond delay="2000"/>
                            </p:stCondLst>
                            <p:childTnLst>
                              <p:par>
                                <p:cTn id="21" presetClass="entr" nodeType="afterEffect" presetSubtype="16" presetID="23" grpId="5" fill="hold">
                                  <p:stCondLst>
                                    <p:cond delay="500"/>
                                  </p:stCondLst>
                                  <p:iterate type="el" backwards="0">
                                    <p:tmAbs val="0"/>
                                  </p:iterate>
                                  <p:childTnLst>
                                    <p:set>
                                      <p:cBhvr>
                                        <p:cTn id="22" fill="hold"/>
                                        <p:tgtEl>
                                          <p:spTgt spid="1209"/>
                                        </p:tgtEl>
                                        <p:attrNameLst>
                                          <p:attrName>style.visibility</p:attrName>
                                        </p:attrNameLst>
                                      </p:cBhvr>
                                      <p:to>
                                        <p:strVal val="visible"/>
                                      </p:to>
                                    </p:set>
                                    <p:anim calcmode="lin" valueType="num">
                                      <p:cBhvr>
                                        <p:cTn id="23" dur="750" fill="hold"/>
                                        <p:tgtEl>
                                          <p:spTgt spid="1209"/>
                                        </p:tgtEl>
                                        <p:attrNameLst>
                                          <p:attrName>ppt_w</p:attrName>
                                        </p:attrNameLst>
                                      </p:cBhvr>
                                      <p:tavLst>
                                        <p:tav tm="0">
                                          <p:val>
                                            <p:fltVal val="0"/>
                                          </p:val>
                                        </p:tav>
                                        <p:tav tm="100000">
                                          <p:val>
                                            <p:strVal val="#ppt_w"/>
                                          </p:val>
                                        </p:tav>
                                      </p:tavLst>
                                    </p:anim>
                                    <p:anim calcmode="lin" valueType="num">
                                      <p:cBhvr>
                                        <p:cTn id="24" dur="750" fill="hold"/>
                                        <p:tgtEl>
                                          <p:spTgt spid="12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09" grpId="5"/>
      <p:bldP build="whole" bldLvl="1" animBg="1" rev="0" advAuto="0" spid="1201" grpId="1"/>
      <p:bldP build="whole" bldLvl="1" animBg="1" rev="0" advAuto="0" spid="1203" grpId="3"/>
      <p:bldP build="whole" bldLvl="1" animBg="1" rev="0" advAuto="0" spid="1211" grpId="2"/>
      <p:bldP build="whole" bldLvl="1" animBg="1" rev="0" advAuto="0" spid="1202" grpId="4"/>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2" name="Shape 642"/>
          <p:cNvSpPr/>
          <p:nvPr>
            <p:ph type="ctrTitle"/>
          </p:nvPr>
        </p:nvSpPr>
        <p:spPr>
          <a:prstGeom prst="rect">
            <a:avLst/>
          </a:prstGeom>
        </p:spPr>
        <p:txBody>
          <a:bodyPr/>
          <a:lstStyle/>
          <a:p>
            <a:pPr/>
            <a:r>
              <a:t>Industry Trends</a:t>
            </a:r>
          </a:p>
        </p:txBody>
      </p:sp>
      <p:sp>
        <p:nvSpPr>
          <p:cNvPr id="643" name="Shape 643"/>
          <p:cNvSpPr/>
          <p:nvPr>
            <p:ph type="subTitle" sz="quarter" idx="1"/>
          </p:nvPr>
        </p:nvSpPr>
        <p:spPr>
          <a:prstGeom prst="rect">
            <a:avLst/>
          </a:prstGeom>
        </p:spPr>
        <p:txBody>
          <a:bodyPr/>
          <a:lstStyle/>
          <a:p>
            <a:pPr/>
            <a:r>
              <a:t>What’s happening with apps today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218" name="Group 1218"/>
          <p:cNvGrpSpPr/>
          <p:nvPr/>
        </p:nvGrpSpPr>
        <p:grpSpPr>
          <a:xfrm>
            <a:off x="4180207" y="1963479"/>
            <a:ext cx="15042719" cy="4784887"/>
            <a:chOff x="0" y="0"/>
            <a:chExt cx="15042717" cy="4784885"/>
          </a:xfrm>
        </p:grpSpPr>
        <p:pic>
          <p:nvPicPr>
            <p:cNvPr id="1216" name="image133.png"/>
            <p:cNvPicPr>
              <a:picLocks noChangeAspect="1"/>
            </p:cNvPicPr>
            <p:nvPr/>
          </p:nvPicPr>
          <p:blipFill>
            <a:blip r:embed="rId3">
              <a:extLst/>
            </a:blip>
            <a:stretch>
              <a:fillRect/>
            </a:stretch>
          </p:blipFill>
          <p:spPr>
            <a:xfrm>
              <a:off x="-1" y="9861"/>
              <a:ext cx="8488927" cy="4775022"/>
            </a:xfrm>
            <a:prstGeom prst="rect">
              <a:avLst/>
            </a:prstGeom>
            <a:ln w="12700" cap="flat">
              <a:noFill/>
              <a:miter lim="400000"/>
            </a:ln>
            <a:effectLst/>
          </p:spPr>
        </p:pic>
        <p:pic>
          <p:nvPicPr>
            <p:cNvPr id="1217" name="image134.png"/>
            <p:cNvPicPr>
              <a:picLocks noChangeAspect="1"/>
            </p:cNvPicPr>
            <p:nvPr/>
          </p:nvPicPr>
          <p:blipFill>
            <a:blip r:embed="rId4">
              <a:extLst/>
            </a:blip>
            <a:stretch>
              <a:fillRect/>
            </a:stretch>
          </p:blipFill>
          <p:spPr>
            <a:xfrm>
              <a:off x="5740424" y="0"/>
              <a:ext cx="9302294" cy="4784886"/>
            </a:xfrm>
            <a:prstGeom prst="rect">
              <a:avLst/>
            </a:prstGeom>
            <a:ln w="12700" cap="flat">
              <a:noFill/>
              <a:miter lim="400000"/>
            </a:ln>
            <a:effectLst/>
          </p:spPr>
        </p:pic>
      </p:grpSp>
      <p:sp>
        <p:nvSpPr>
          <p:cNvPr id="1219" name="Shape 1219"/>
          <p:cNvSpPr/>
          <p:nvPr/>
        </p:nvSpPr>
        <p:spPr>
          <a:xfrm>
            <a:off x="620527" y="7762378"/>
            <a:ext cx="21529941" cy="119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lnSpc>
                <a:spcPct val="90000"/>
              </a:lnSpc>
              <a:defRPr sz="8400">
                <a:latin typeface="Arial"/>
                <a:ea typeface="Arial"/>
                <a:cs typeface="Arial"/>
                <a:sym typeface="Arial"/>
              </a:defRPr>
            </a:lvl1pPr>
          </a:lstStyle>
          <a:p>
            <a:pPr/>
            <a:r>
              <a:t>Fail, Learn, Adapt, Repeat.</a:t>
            </a:r>
          </a:p>
        </p:txBody>
      </p:sp>
      <p:pic>
        <p:nvPicPr>
          <p:cNvPr id="1220" name="image135.png"/>
          <p:cNvPicPr>
            <a:picLocks noChangeAspect="1"/>
          </p:cNvPicPr>
          <p:nvPr/>
        </p:nvPicPr>
        <p:blipFill>
          <a:blip r:embed="rId5">
            <a:extLst/>
          </a:blip>
          <a:stretch>
            <a:fillRect/>
          </a:stretch>
        </p:blipFill>
        <p:spPr>
          <a:xfrm>
            <a:off x="19974439" y="976809"/>
            <a:ext cx="3867196" cy="2118183"/>
          </a:xfrm>
          <a:prstGeom prst="rect">
            <a:avLst/>
          </a:prstGeom>
          <a:ln w="12700">
            <a:miter lim="400000"/>
          </a:ln>
        </p:spPr>
      </p:pic>
      <p:pic>
        <p:nvPicPr>
          <p:cNvPr id="1221" name="image136.png"/>
          <p:cNvPicPr>
            <a:picLocks noChangeAspect="1"/>
          </p:cNvPicPr>
          <p:nvPr/>
        </p:nvPicPr>
        <p:blipFill>
          <a:blip r:embed="rId6">
            <a:extLst/>
          </a:blip>
          <a:stretch>
            <a:fillRect/>
          </a:stretch>
        </p:blipFill>
        <p:spPr>
          <a:xfrm>
            <a:off x="19958011" y="4073075"/>
            <a:ext cx="3900051" cy="2136180"/>
          </a:xfrm>
          <a:prstGeom prst="rect">
            <a:avLst/>
          </a:prstGeom>
          <a:ln w="12700">
            <a:miter lim="400000"/>
          </a:ln>
        </p:spPr>
      </p:pic>
      <p:pic>
        <p:nvPicPr>
          <p:cNvPr id="1222" name="image137.png"/>
          <p:cNvPicPr>
            <a:picLocks noChangeAspect="1"/>
          </p:cNvPicPr>
          <p:nvPr/>
        </p:nvPicPr>
        <p:blipFill>
          <a:blip r:embed="rId7">
            <a:extLst/>
          </a:blip>
          <a:stretch>
            <a:fillRect/>
          </a:stretch>
        </p:blipFill>
        <p:spPr>
          <a:xfrm>
            <a:off x="19956009" y="7187338"/>
            <a:ext cx="3904055" cy="2143881"/>
          </a:xfrm>
          <a:prstGeom prst="rect">
            <a:avLst/>
          </a:prstGeom>
          <a:ln w="12700">
            <a:miter lim="400000"/>
          </a:ln>
        </p:spPr>
      </p:pic>
      <p:pic>
        <p:nvPicPr>
          <p:cNvPr id="1223" name="image138.png"/>
          <p:cNvPicPr>
            <a:picLocks noChangeAspect="1"/>
          </p:cNvPicPr>
          <p:nvPr/>
        </p:nvPicPr>
        <p:blipFill>
          <a:blip r:embed="rId8">
            <a:extLst/>
          </a:blip>
          <a:stretch>
            <a:fillRect/>
          </a:stretch>
        </p:blipFill>
        <p:spPr>
          <a:xfrm>
            <a:off x="19956915" y="10309303"/>
            <a:ext cx="3902244" cy="2127945"/>
          </a:xfrm>
          <a:prstGeom prst="rect">
            <a:avLst/>
          </a:prstGeom>
          <a:ln w="12700">
            <a:miter lim="400000"/>
          </a:ln>
        </p:spPr>
      </p:pic>
      <p:sp>
        <p:nvSpPr>
          <p:cNvPr id="1224" name="Shape 1224"/>
          <p:cNvSpPr/>
          <p:nvPr/>
        </p:nvSpPr>
        <p:spPr>
          <a:xfrm>
            <a:off x="-1" y="9636333"/>
            <a:ext cx="21529941" cy="2309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914400">
              <a:lnSpc>
                <a:spcPct val="90000"/>
              </a:lnSpc>
              <a:defRPr sz="8400">
                <a:latin typeface="Arial"/>
                <a:ea typeface="Arial"/>
                <a:cs typeface="Arial"/>
                <a:sym typeface="Arial"/>
              </a:defRPr>
            </a:pPr>
            <a:r>
              <a:rPr i="1">
                <a:solidFill>
                  <a:srgbClr val="800000"/>
                </a:solidFill>
              </a:rPr>
              <a:t>6 Months to 6 Weeks</a:t>
            </a:r>
          </a:p>
          <a:p>
            <a:pPr defTabSz="914400">
              <a:lnSpc>
                <a:spcPct val="90000"/>
              </a:lnSpc>
              <a:defRPr sz="8400">
                <a:latin typeface="Arial"/>
                <a:ea typeface="Arial"/>
                <a:cs typeface="Arial"/>
                <a:sym typeface="Arial"/>
              </a:defRPr>
            </a:pPr>
            <a:r>
              <a:rPr i="1">
                <a:solidFill>
                  <a:srgbClr val="800000"/>
                </a:solidFill>
              </a:rPr>
              <a:t>$1.1M Saving per App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500"/>
                                  </p:stCondLst>
                                  <p:iterate type="el" backwards="0">
                                    <p:tmAbs val="0"/>
                                  </p:iterate>
                                  <p:childTnLst>
                                    <p:set>
                                      <p:cBhvr>
                                        <p:cTn id="6" fill="hold"/>
                                        <p:tgtEl>
                                          <p:spTgt spid="1219"/>
                                        </p:tgtEl>
                                        <p:attrNameLst>
                                          <p:attrName>style.visibility</p:attrName>
                                        </p:attrNameLst>
                                      </p:cBhvr>
                                      <p:to>
                                        <p:strVal val="visible"/>
                                      </p:to>
                                    </p:set>
                                    <p:animEffect filter="dissolve" transition="in">
                                      <p:cBhvr>
                                        <p:cTn id="7" dur="1000"/>
                                        <p:tgtEl>
                                          <p:spTgt spid="1219"/>
                                        </p:tgtEl>
                                      </p:cBhvr>
                                    </p:animEffect>
                                  </p:childTnLst>
                                </p:cTn>
                              </p:par>
                            </p:childTnLst>
                          </p:cTn>
                        </p:par>
                        <p:par>
                          <p:cTn id="8" fill="hold">
                            <p:stCondLst>
                              <p:cond delay="1500"/>
                            </p:stCondLst>
                            <p:childTnLst>
                              <p:par>
                                <p:cTn id="9" presetClass="entr" nodeType="afterEffect" presetID="9" grpId="2" fill="hold">
                                  <p:stCondLst>
                                    <p:cond delay="1000"/>
                                  </p:stCondLst>
                                  <p:iterate type="el" backwards="0">
                                    <p:tmAbs val="0"/>
                                  </p:iterate>
                                  <p:childTnLst>
                                    <p:set>
                                      <p:cBhvr>
                                        <p:cTn id="10" fill="hold"/>
                                        <p:tgtEl>
                                          <p:spTgt spid="1220"/>
                                        </p:tgtEl>
                                        <p:attrNameLst>
                                          <p:attrName>style.visibility</p:attrName>
                                        </p:attrNameLst>
                                      </p:cBhvr>
                                      <p:to>
                                        <p:strVal val="visible"/>
                                      </p:to>
                                    </p:set>
                                    <p:animEffect filter="dissolve" transition="in">
                                      <p:cBhvr>
                                        <p:cTn id="11" dur="1000"/>
                                        <p:tgtEl>
                                          <p:spTgt spid="1220"/>
                                        </p:tgtEl>
                                      </p:cBhvr>
                                    </p:animEffect>
                                  </p:childTnLst>
                                </p:cTn>
                              </p:par>
                            </p:childTnLst>
                          </p:cTn>
                        </p:par>
                        <p:par>
                          <p:cTn id="12" fill="hold">
                            <p:stCondLst>
                              <p:cond delay="3500"/>
                            </p:stCondLst>
                            <p:childTnLst>
                              <p:par>
                                <p:cTn id="13" presetClass="entr" nodeType="afterEffect" presetID="9" grpId="3" fill="hold">
                                  <p:stCondLst>
                                    <p:cond delay="0"/>
                                  </p:stCondLst>
                                  <p:iterate type="el" backwards="0">
                                    <p:tmAbs val="0"/>
                                  </p:iterate>
                                  <p:childTnLst>
                                    <p:set>
                                      <p:cBhvr>
                                        <p:cTn id="14" fill="hold"/>
                                        <p:tgtEl>
                                          <p:spTgt spid="1221"/>
                                        </p:tgtEl>
                                        <p:attrNameLst>
                                          <p:attrName>style.visibility</p:attrName>
                                        </p:attrNameLst>
                                      </p:cBhvr>
                                      <p:to>
                                        <p:strVal val="visible"/>
                                      </p:to>
                                    </p:set>
                                    <p:animEffect filter="dissolve" transition="in">
                                      <p:cBhvr>
                                        <p:cTn id="15" dur="1000"/>
                                        <p:tgtEl>
                                          <p:spTgt spid="1221"/>
                                        </p:tgtEl>
                                      </p:cBhvr>
                                    </p:animEffect>
                                  </p:childTnLst>
                                </p:cTn>
                              </p:par>
                            </p:childTnLst>
                          </p:cTn>
                        </p:par>
                        <p:par>
                          <p:cTn id="16" fill="hold">
                            <p:stCondLst>
                              <p:cond delay="4500"/>
                            </p:stCondLst>
                            <p:childTnLst>
                              <p:par>
                                <p:cTn id="17" presetClass="entr" nodeType="afterEffect" presetID="9" grpId="4" fill="hold">
                                  <p:stCondLst>
                                    <p:cond delay="0"/>
                                  </p:stCondLst>
                                  <p:iterate type="el" backwards="0">
                                    <p:tmAbs val="0"/>
                                  </p:iterate>
                                  <p:childTnLst>
                                    <p:set>
                                      <p:cBhvr>
                                        <p:cTn id="18" fill="hold"/>
                                        <p:tgtEl>
                                          <p:spTgt spid="1222"/>
                                        </p:tgtEl>
                                        <p:attrNameLst>
                                          <p:attrName>style.visibility</p:attrName>
                                        </p:attrNameLst>
                                      </p:cBhvr>
                                      <p:to>
                                        <p:strVal val="visible"/>
                                      </p:to>
                                    </p:set>
                                    <p:animEffect filter="dissolve" transition="in">
                                      <p:cBhvr>
                                        <p:cTn id="19" dur="1000"/>
                                        <p:tgtEl>
                                          <p:spTgt spid="1222"/>
                                        </p:tgtEl>
                                      </p:cBhvr>
                                    </p:animEffect>
                                  </p:childTnLst>
                                </p:cTn>
                              </p:par>
                            </p:childTnLst>
                          </p:cTn>
                        </p:par>
                        <p:par>
                          <p:cTn id="20" fill="hold">
                            <p:stCondLst>
                              <p:cond delay="5500"/>
                            </p:stCondLst>
                            <p:childTnLst>
                              <p:par>
                                <p:cTn id="21" presetClass="entr" nodeType="afterEffect" presetID="9" grpId="5" fill="hold">
                                  <p:stCondLst>
                                    <p:cond delay="0"/>
                                  </p:stCondLst>
                                  <p:iterate type="el" backwards="0">
                                    <p:tmAbs val="0"/>
                                  </p:iterate>
                                  <p:childTnLst>
                                    <p:set>
                                      <p:cBhvr>
                                        <p:cTn id="22" fill="hold"/>
                                        <p:tgtEl>
                                          <p:spTgt spid="1223"/>
                                        </p:tgtEl>
                                        <p:attrNameLst>
                                          <p:attrName>style.visibility</p:attrName>
                                        </p:attrNameLst>
                                      </p:cBhvr>
                                      <p:to>
                                        <p:strVal val="visible"/>
                                      </p:to>
                                    </p:set>
                                    <p:animEffect filter="dissolve" transition="in">
                                      <p:cBhvr>
                                        <p:cTn id="23" dur="1000"/>
                                        <p:tgtEl>
                                          <p:spTgt spid="1223"/>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6" fill="hold">
                                  <p:stCondLst>
                                    <p:cond delay="0"/>
                                  </p:stCondLst>
                                  <p:iterate type="el" backwards="0">
                                    <p:tmAbs val="0"/>
                                  </p:iterate>
                                  <p:childTnLst>
                                    <p:set>
                                      <p:cBhvr>
                                        <p:cTn id="27" fill="hold"/>
                                        <p:tgtEl>
                                          <p:spTgt spid="1224"/>
                                        </p:tgtEl>
                                        <p:attrNameLst>
                                          <p:attrName>style.visibility</p:attrName>
                                        </p:attrNameLst>
                                      </p:cBhvr>
                                      <p:to>
                                        <p:strVal val="visible"/>
                                      </p:to>
                                    </p:set>
                                    <p:anim calcmode="lin" valueType="num">
                                      <p:cBhvr>
                                        <p:cTn id="28" dur="1000" fill="hold"/>
                                        <p:tgtEl>
                                          <p:spTgt spid="1224"/>
                                        </p:tgtEl>
                                        <p:attrNameLst>
                                          <p:attrName>ppt_w</p:attrName>
                                        </p:attrNameLst>
                                      </p:cBhvr>
                                      <p:tavLst>
                                        <p:tav tm="0">
                                          <p:val>
                                            <p:fltVal val="0"/>
                                          </p:val>
                                        </p:tav>
                                        <p:tav tm="100000">
                                          <p:val>
                                            <p:strVal val="#ppt_w"/>
                                          </p:val>
                                        </p:tav>
                                      </p:tavLst>
                                    </p:anim>
                                    <p:anim calcmode="lin" valueType="num">
                                      <p:cBhvr>
                                        <p:cTn id="29" dur="1000" fill="hold"/>
                                        <p:tgtEl>
                                          <p:spTgt spid="12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19" grpId="1"/>
      <p:bldP build="whole" bldLvl="1" animBg="1" rev="0" advAuto="0" spid="1220" grpId="2"/>
      <p:bldP build="whole" bldLvl="1" animBg="1" rev="0" advAuto="0" spid="1222" grpId="4"/>
      <p:bldP build="whole" bldLvl="1" animBg="1" rev="0" advAuto="0" spid="1223" grpId="5"/>
      <p:bldP build="whole" bldLvl="1" animBg="1" rev="0" advAuto="0" spid="1224" grpId="6"/>
      <p:bldP build="whole" bldLvl="1" animBg="1" rev="0" advAuto="0" spid="1221" grpId="3"/>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231" name="Group 1231"/>
          <p:cNvGrpSpPr/>
          <p:nvPr/>
        </p:nvGrpSpPr>
        <p:grpSpPr>
          <a:xfrm>
            <a:off x="2923866" y="1603021"/>
            <a:ext cx="8794038" cy="10287961"/>
            <a:chOff x="0" y="0"/>
            <a:chExt cx="8794036" cy="10287960"/>
          </a:xfrm>
        </p:grpSpPr>
        <p:sp>
          <p:nvSpPr>
            <p:cNvPr id="1228" name="Shape 1228"/>
            <p:cNvSpPr/>
            <p:nvPr/>
          </p:nvSpPr>
          <p:spPr>
            <a:xfrm>
              <a:off x="0" y="0"/>
              <a:ext cx="8794037" cy="10287961"/>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ln>
            <a:effectLst/>
          </p:spPr>
          <p:txBody>
            <a:bodyPr wrap="square" lIns="121919" tIns="121919" rIns="121919" bIns="121919" numCol="1" anchor="t">
              <a:noAutofit/>
            </a:bodyPr>
            <a:lstStyle/>
            <a:p>
              <a:pPr defTabSz="914400">
                <a:defRPr sz="3200">
                  <a:solidFill>
                    <a:srgbClr val="FFFFFF"/>
                  </a:solidFill>
                  <a:latin typeface="Arial"/>
                  <a:ea typeface="Arial"/>
                  <a:cs typeface="Arial"/>
                  <a:sym typeface="Arial"/>
                </a:defRPr>
              </a:pPr>
            </a:p>
          </p:txBody>
        </p:sp>
        <p:pic>
          <p:nvPicPr>
            <p:cNvPr id="1229" name="image139.png"/>
            <p:cNvPicPr>
              <a:picLocks noChangeAspect="1"/>
            </p:cNvPicPr>
            <p:nvPr/>
          </p:nvPicPr>
          <p:blipFill>
            <a:blip r:embed="rId2">
              <a:extLst/>
            </a:blip>
            <a:stretch>
              <a:fillRect/>
            </a:stretch>
          </p:blipFill>
          <p:spPr>
            <a:xfrm>
              <a:off x="2473634" y="7596013"/>
              <a:ext cx="3860801" cy="1862667"/>
            </a:xfrm>
            <a:prstGeom prst="rect">
              <a:avLst/>
            </a:prstGeom>
            <a:ln w="12700" cap="flat">
              <a:noFill/>
              <a:miter lim="400000"/>
            </a:ln>
            <a:effectLst/>
          </p:spPr>
        </p:pic>
        <p:sp>
          <p:nvSpPr>
            <p:cNvPr id="1230" name="Shape 1230"/>
            <p:cNvSpPr/>
            <p:nvPr/>
          </p:nvSpPr>
          <p:spPr>
            <a:xfrm>
              <a:off x="577101" y="611013"/>
              <a:ext cx="7857068" cy="44960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914400">
                <a:defRPr sz="3600">
                  <a:solidFill>
                    <a:srgbClr val="00685D"/>
                  </a:solidFill>
                  <a:latin typeface="Arial"/>
                  <a:ea typeface="Arial"/>
                  <a:cs typeface="Arial"/>
                  <a:sym typeface="Arial"/>
                </a:defRPr>
              </a:pPr>
              <a:r>
                <a:rPr b="1">
                  <a:solidFill>
                    <a:srgbClr val="1C7B70"/>
                  </a:solidFill>
                </a:rPr>
                <a:t>“IaaS without PaaS capabilities becoming a dying breed.</a:t>
              </a:r>
              <a:endParaRPr b="1">
                <a:solidFill>
                  <a:srgbClr val="1C7B70"/>
                </a:solidFill>
              </a:endParaRPr>
            </a:p>
            <a:p>
              <a:pPr algn="l" defTabSz="914400">
                <a:defRPr sz="3600">
                  <a:solidFill>
                    <a:srgbClr val="00685D"/>
                  </a:solidFill>
                  <a:latin typeface="Arial"/>
                  <a:ea typeface="Arial"/>
                  <a:cs typeface="Arial"/>
                  <a:sym typeface="Arial"/>
                </a:defRPr>
              </a:pPr>
              <a:endParaRPr b="1"/>
            </a:p>
            <a:p>
              <a:pPr algn="l" defTabSz="914400">
                <a:defRPr sz="3600">
                  <a:solidFill>
                    <a:srgbClr val="00685D"/>
                  </a:solidFill>
                  <a:latin typeface="Arial"/>
                  <a:ea typeface="Arial"/>
                  <a:cs typeface="Arial"/>
                  <a:sym typeface="Arial"/>
                </a:defRPr>
              </a:pPr>
              <a:r>
                <a:rPr>
                  <a:solidFill>
                    <a:srgbClr val="000000"/>
                  </a:solidFill>
                </a:rPr>
                <a:t>IaaS providers with no PaaS services…and no ecosystem of developers will go the way of the dodo bird.”</a:t>
              </a:r>
              <a:endParaRPr>
                <a:solidFill>
                  <a:srgbClr val="000000"/>
                </a:solidFill>
              </a:endParaRPr>
            </a:p>
          </p:txBody>
        </p:sp>
      </p:grpSp>
      <p:grpSp>
        <p:nvGrpSpPr>
          <p:cNvPr id="1235" name="Group 1235"/>
          <p:cNvGrpSpPr/>
          <p:nvPr/>
        </p:nvGrpSpPr>
        <p:grpSpPr>
          <a:xfrm>
            <a:off x="12948343" y="1603021"/>
            <a:ext cx="8794038" cy="10287961"/>
            <a:chOff x="0" y="0"/>
            <a:chExt cx="8794036" cy="10287960"/>
          </a:xfrm>
        </p:grpSpPr>
        <p:sp>
          <p:nvSpPr>
            <p:cNvPr id="1232" name="Shape 1232"/>
            <p:cNvSpPr/>
            <p:nvPr/>
          </p:nvSpPr>
          <p:spPr>
            <a:xfrm>
              <a:off x="0" y="0"/>
              <a:ext cx="8794037" cy="10287961"/>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ln>
            <a:effectLst/>
          </p:spPr>
          <p:txBody>
            <a:bodyPr wrap="square" lIns="121919" tIns="121919" rIns="121919" bIns="121919" numCol="1" anchor="t">
              <a:noAutofit/>
            </a:bodyPr>
            <a:lstStyle/>
            <a:p>
              <a:pPr defTabSz="914400">
                <a:defRPr sz="3200">
                  <a:solidFill>
                    <a:srgbClr val="FFFFFF"/>
                  </a:solidFill>
                  <a:latin typeface="Arial"/>
                  <a:ea typeface="Arial"/>
                  <a:cs typeface="Arial"/>
                  <a:sym typeface="Arial"/>
                </a:defRPr>
              </a:pPr>
            </a:p>
          </p:txBody>
        </p:sp>
        <p:pic>
          <p:nvPicPr>
            <p:cNvPr id="1233" name="image140.png"/>
            <p:cNvPicPr>
              <a:picLocks noChangeAspect="1"/>
            </p:cNvPicPr>
            <p:nvPr/>
          </p:nvPicPr>
          <p:blipFill>
            <a:blip r:embed="rId3">
              <a:extLst/>
            </a:blip>
            <a:stretch>
              <a:fillRect/>
            </a:stretch>
          </p:blipFill>
          <p:spPr>
            <a:xfrm>
              <a:off x="3193357" y="7540979"/>
              <a:ext cx="2349500" cy="2349502"/>
            </a:xfrm>
            <a:prstGeom prst="rect">
              <a:avLst/>
            </a:prstGeom>
            <a:ln w="12700" cap="flat">
              <a:noFill/>
              <a:miter lim="400000"/>
            </a:ln>
            <a:effectLst/>
          </p:spPr>
        </p:pic>
        <p:sp>
          <p:nvSpPr>
            <p:cNvPr id="1234" name="Shape 1234"/>
            <p:cNvSpPr/>
            <p:nvPr/>
          </p:nvSpPr>
          <p:spPr>
            <a:xfrm>
              <a:off x="331624" y="611013"/>
              <a:ext cx="8102601" cy="61724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914400">
                <a:defRPr sz="3600">
                  <a:solidFill>
                    <a:srgbClr val="00685D"/>
                  </a:solidFill>
                  <a:latin typeface="Arial"/>
                  <a:ea typeface="Arial"/>
                  <a:cs typeface="Arial"/>
                  <a:sym typeface="Arial"/>
                </a:defRPr>
              </a:pPr>
              <a:r>
                <a:rPr b="1">
                  <a:solidFill>
                    <a:srgbClr val="1C7B70"/>
                  </a:solidFill>
                </a:rPr>
                <a:t>“The single most powerful thing you can do this year is to enable your developers with a fast and flexible PaaS.</a:t>
              </a:r>
              <a:endParaRPr b="1">
                <a:solidFill>
                  <a:srgbClr val="1C7B70"/>
                </a:solidFill>
              </a:endParaRPr>
            </a:p>
            <a:p>
              <a:pPr algn="l" defTabSz="914400">
                <a:defRPr sz="4200">
                  <a:solidFill>
                    <a:srgbClr val="00685D"/>
                  </a:solidFill>
                  <a:latin typeface="Arial"/>
                  <a:ea typeface="Arial"/>
                  <a:cs typeface="Arial"/>
                  <a:sym typeface="Arial"/>
                </a:defRPr>
              </a:pPr>
              <a:r>
                <a:t> </a:t>
              </a:r>
            </a:p>
            <a:p>
              <a:pPr algn="l" defTabSz="914400">
                <a:defRPr sz="3600">
                  <a:solidFill>
                    <a:srgbClr val="00685D"/>
                  </a:solidFill>
                  <a:latin typeface="Arial"/>
                  <a:ea typeface="Arial"/>
                  <a:cs typeface="Arial"/>
                  <a:sym typeface="Arial"/>
                </a:defRPr>
              </a:pPr>
              <a:r>
                <a:rPr>
                  <a:solidFill>
                    <a:srgbClr val="000000"/>
                  </a:solidFill>
                </a:rPr>
                <a:t>Cloud Foundry fits the bill nicely, and the ease of deployment is the same whether you're deploying a Node.js prototype or a Java project with scads of external services.”</a:t>
              </a:r>
              <a:endParaRPr>
                <a:solidFill>
                  <a:srgbClr val="000000"/>
                </a:solidFill>
              </a:endParaR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55" name="Group 655"/>
          <p:cNvGrpSpPr/>
          <p:nvPr/>
        </p:nvGrpSpPr>
        <p:grpSpPr>
          <a:xfrm>
            <a:off x="994835" y="2349501"/>
            <a:ext cx="7222068" cy="9850969"/>
            <a:chOff x="1" y="0"/>
            <a:chExt cx="7222066" cy="9850968"/>
          </a:xfrm>
        </p:grpSpPr>
        <p:grpSp>
          <p:nvGrpSpPr>
            <p:cNvPr id="647" name="Group 647"/>
            <p:cNvGrpSpPr/>
            <p:nvPr/>
          </p:nvGrpSpPr>
          <p:grpSpPr>
            <a:xfrm>
              <a:off x="723897" y="-1"/>
              <a:ext cx="2391834" cy="817040"/>
              <a:chOff x="0" y="0"/>
              <a:chExt cx="2391832" cy="817038"/>
            </a:xfrm>
          </p:grpSpPr>
          <p:sp>
            <p:nvSpPr>
              <p:cNvPr id="645" name="Shape 645"/>
              <p:cNvSpPr/>
              <p:nvPr/>
            </p:nvSpPr>
            <p:spPr>
              <a:xfrm>
                <a:off x="0" y="80437"/>
                <a:ext cx="2391833" cy="736602"/>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algn="l" defTabSz="914400">
                  <a:defRPr sz="4800">
                    <a:solidFill>
                      <a:srgbClr val="4D4D4D"/>
                    </a:solidFill>
                    <a:latin typeface="Arial"/>
                    <a:ea typeface="Arial"/>
                    <a:cs typeface="Arial"/>
                    <a:sym typeface="Arial"/>
                  </a:defRPr>
                </a:pPr>
              </a:p>
            </p:txBody>
          </p:sp>
          <p:sp>
            <p:nvSpPr>
              <p:cNvPr id="646" name="Shape 646"/>
              <p:cNvSpPr/>
              <p:nvPr/>
            </p:nvSpPr>
            <p:spPr>
              <a:xfrm>
                <a:off x="677333" y="-1"/>
                <a:ext cx="1037169" cy="62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600">
                    <a:solidFill>
                      <a:srgbClr val="FFFFFF"/>
                    </a:solidFill>
                    <a:latin typeface="Arial"/>
                    <a:ea typeface="Arial"/>
                    <a:cs typeface="Arial"/>
                    <a:sym typeface="Arial"/>
                  </a:defRPr>
                </a:lvl1pPr>
              </a:lstStyle>
              <a:p>
                <a:pPr>
                  <a:defRPr b="0">
                    <a:solidFill>
                      <a:srgbClr val="4D4D4D"/>
                    </a:solidFill>
                  </a:defRPr>
                </a:pPr>
                <a:r>
                  <a:rPr b="1">
                    <a:solidFill>
                      <a:srgbClr val="FFFFFF"/>
                    </a:solidFill>
                  </a:rPr>
                  <a:t>1st</a:t>
                </a:r>
              </a:p>
            </p:txBody>
          </p:sp>
        </p:grpSp>
        <p:grpSp>
          <p:nvGrpSpPr>
            <p:cNvPr id="654" name="Group 654"/>
            <p:cNvGrpSpPr/>
            <p:nvPr/>
          </p:nvGrpSpPr>
          <p:grpSpPr>
            <a:xfrm>
              <a:off x="1" y="196469"/>
              <a:ext cx="7222067" cy="9654500"/>
              <a:chOff x="1" y="0"/>
              <a:chExt cx="7222066" cy="9654499"/>
            </a:xfrm>
          </p:grpSpPr>
          <p:sp>
            <p:nvSpPr>
              <p:cNvPr id="648" name="Shape 648"/>
              <p:cNvSpPr/>
              <p:nvPr/>
            </p:nvSpPr>
            <p:spPr>
              <a:xfrm>
                <a:off x="1" y="377730"/>
                <a:ext cx="7222068" cy="9276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5" y="0"/>
                    </a:moveTo>
                    <a:cubicBezTo>
                      <a:pt x="338" y="0"/>
                      <a:pt x="0" y="263"/>
                      <a:pt x="0" y="588"/>
                    </a:cubicBezTo>
                    <a:lnTo>
                      <a:pt x="0" y="21012"/>
                    </a:lnTo>
                    <a:cubicBezTo>
                      <a:pt x="0" y="21337"/>
                      <a:pt x="338" y="21600"/>
                      <a:pt x="755" y="21600"/>
                    </a:cubicBezTo>
                    <a:lnTo>
                      <a:pt x="20845" y="21600"/>
                    </a:lnTo>
                    <a:cubicBezTo>
                      <a:pt x="21262" y="21600"/>
                      <a:pt x="21600" y="21337"/>
                      <a:pt x="21600" y="21012"/>
                    </a:cubicBezTo>
                    <a:lnTo>
                      <a:pt x="21600" y="588"/>
                    </a:lnTo>
                    <a:cubicBezTo>
                      <a:pt x="21600" y="263"/>
                      <a:pt x="21262" y="0"/>
                      <a:pt x="20845" y="0"/>
                    </a:cubicBezTo>
                    <a:close/>
                  </a:path>
                </a:pathLst>
              </a:custGeom>
              <a:gradFill flip="none" rotWithShape="1">
                <a:gsLst>
                  <a:gs pos="0">
                    <a:srgbClr val="AFDCE5"/>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algn="l" defTabSz="914400">
                  <a:defRPr sz="4800">
                    <a:solidFill>
                      <a:srgbClr val="4D4D4D"/>
                    </a:solidFill>
                    <a:latin typeface="Arial"/>
                    <a:ea typeface="Arial"/>
                    <a:cs typeface="Arial"/>
                    <a:sym typeface="Arial"/>
                  </a:defRPr>
                </a:pPr>
              </a:p>
            </p:txBody>
          </p:sp>
          <p:pic>
            <p:nvPicPr>
              <p:cNvPr id="649" name="image8.png"/>
              <p:cNvPicPr>
                <a:picLocks noChangeAspect="1"/>
              </p:cNvPicPr>
              <p:nvPr/>
            </p:nvPicPr>
            <p:blipFill>
              <a:blip r:embed="rId2">
                <a:extLst/>
              </a:blip>
              <a:stretch>
                <a:fillRect/>
              </a:stretch>
            </p:blipFill>
            <p:spPr>
              <a:xfrm>
                <a:off x="3959843" y="-1"/>
                <a:ext cx="2904318" cy="2172779"/>
              </a:xfrm>
              <a:prstGeom prst="rect">
                <a:avLst/>
              </a:prstGeom>
              <a:ln w="12700" cap="flat">
                <a:noFill/>
                <a:miter lim="400000"/>
              </a:ln>
              <a:effectLst/>
            </p:spPr>
          </p:pic>
          <p:sp>
            <p:nvSpPr>
              <p:cNvPr id="650" name="Shape 650"/>
              <p:cNvSpPr/>
              <p:nvPr/>
            </p:nvSpPr>
            <p:spPr>
              <a:xfrm>
                <a:off x="469897" y="446997"/>
                <a:ext cx="3213102" cy="725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cap="small" sz="3400">
                    <a:solidFill>
                      <a:srgbClr val="008881"/>
                    </a:solidFill>
                    <a:latin typeface="Arial"/>
                    <a:ea typeface="Arial"/>
                    <a:cs typeface="Arial"/>
                    <a:sym typeface="Arial"/>
                  </a:defRPr>
                </a:lvl1pPr>
              </a:lstStyle>
              <a:p>
                <a:pPr>
                  <a:defRPr b="0" cap="none">
                    <a:solidFill>
                      <a:srgbClr val="4D4D4D"/>
                    </a:solidFill>
                  </a:defRPr>
                </a:pPr>
                <a:r>
                  <a:rPr b="1" cap="small">
                    <a:solidFill>
                      <a:srgbClr val="008881"/>
                    </a:solidFill>
                  </a:rPr>
                  <a:t>Mainframe</a:t>
                </a:r>
              </a:p>
            </p:txBody>
          </p:sp>
          <p:sp>
            <p:nvSpPr>
              <p:cNvPr id="651" name="Shape 651"/>
              <p:cNvSpPr/>
              <p:nvPr/>
            </p:nvSpPr>
            <p:spPr>
              <a:xfrm>
                <a:off x="283811" y="2928273"/>
                <a:ext cx="4065116" cy="2055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4200">
                    <a:solidFill>
                      <a:srgbClr val="595959"/>
                    </a:solidFill>
                    <a:latin typeface="Arial"/>
                    <a:ea typeface="Arial"/>
                    <a:cs typeface="Arial"/>
                    <a:sym typeface="Arial"/>
                  </a:defRPr>
                </a:lvl1pPr>
              </a:lstStyle>
              <a:p>
                <a:pPr>
                  <a:defRPr>
                    <a:solidFill>
                      <a:srgbClr val="4D4D4D"/>
                    </a:solidFill>
                  </a:defRPr>
                </a:pPr>
                <a:r>
                  <a:rPr>
                    <a:solidFill>
                      <a:srgbClr val="595959"/>
                    </a:solidFill>
                  </a:rPr>
                  <a:t>Automation of financial accounts</a:t>
                </a:r>
              </a:p>
            </p:txBody>
          </p:sp>
          <p:sp>
            <p:nvSpPr>
              <p:cNvPr id="652" name="Shape 652"/>
              <p:cNvSpPr/>
              <p:nvPr/>
            </p:nvSpPr>
            <p:spPr>
              <a:xfrm>
                <a:off x="283795" y="8130410"/>
                <a:ext cx="3399337"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a:r>
                  <a:t>Mainframes</a:t>
                </a:r>
              </a:p>
            </p:txBody>
          </p:sp>
          <p:sp>
            <p:nvSpPr>
              <p:cNvPr id="653" name="Shape 653"/>
              <p:cNvSpPr/>
              <p:nvPr/>
            </p:nvSpPr>
            <p:spPr>
              <a:xfrm>
                <a:off x="283795" y="6593332"/>
                <a:ext cx="1910127"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a:r>
                  <a:t>ISAM</a:t>
                </a:r>
              </a:p>
            </p:txBody>
          </p:sp>
        </p:grpSp>
      </p:grpSp>
      <p:grpSp>
        <p:nvGrpSpPr>
          <p:cNvPr id="666" name="Group 666"/>
          <p:cNvGrpSpPr/>
          <p:nvPr/>
        </p:nvGrpSpPr>
        <p:grpSpPr>
          <a:xfrm>
            <a:off x="16327970" y="2015066"/>
            <a:ext cx="8056029" cy="10185402"/>
            <a:chOff x="2" y="0"/>
            <a:chExt cx="8056027" cy="10185400"/>
          </a:xfrm>
        </p:grpSpPr>
        <p:grpSp>
          <p:nvGrpSpPr>
            <p:cNvPr id="663" name="Group 663"/>
            <p:cNvGrpSpPr/>
            <p:nvPr/>
          </p:nvGrpSpPr>
          <p:grpSpPr>
            <a:xfrm>
              <a:off x="2" y="-1"/>
              <a:ext cx="7807626" cy="10185402"/>
              <a:chOff x="2" y="0"/>
              <a:chExt cx="7807625" cy="10185400"/>
            </a:xfrm>
          </p:grpSpPr>
          <p:grpSp>
            <p:nvGrpSpPr>
              <p:cNvPr id="658" name="Group 658"/>
              <p:cNvGrpSpPr/>
              <p:nvPr/>
            </p:nvGrpSpPr>
            <p:grpSpPr>
              <a:xfrm>
                <a:off x="681565" y="334435"/>
                <a:ext cx="2391830" cy="817031"/>
                <a:chOff x="0" y="0"/>
                <a:chExt cx="2391829" cy="817029"/>
              </a:xfrm>
            </p:grpSpPr>
            <p:sp>
              <p:nvSpPr>
                <p:cNvPr id="656" name="Shape 656"/>
                <p:cNvSpPr/>
                <p:nvPr/>
              </p:nvSpPr>
              <p:spPr>
                <a:xfrm>
                  <a:off x="0" y="80430"/>
                  <a:ext cx="2391830" cy="736600"/>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algn="l" defTabSz="914400">
                    <a:defRPr sz="4800">
                      <a:solidFill>
                        <a:srgbClr val="4D4D4D"/>
                      </a:solidFill>
                      <a:latin typeface="Arial"/>
                      <a:ea typeface="Arial"/>
                      <a:cs typeface="Arial"/>
                      <a:sym typeface="Arial"/>
                    </a:defRPr>
                  </a:pPr>
                </a:p>
              </p:txBody>
            </p:sp>
            <p:sp>
              <p:nvSpPr>
                <p:cNvPr id="657" name="Shape 657"/>
                <p:cNvSpPr/>
                <p:nvPr/>
              </p:nvSpPr>
              <p:spPr>
                <a:xfrm>
                  <a:off x="668867" y="0"/>
                  <a:ext cx="1054102"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600">
                      <a:solidFill>
                        <a:srgbClr val="FFFFFF"/>
                      </a:solidFill>
                      <a:latin typeface="Arial"/>
                      <a:ea typeface="Arial"/>
                      <a:cs typeface="Arial"/>
                      <a:sym typeface="Arial"/>
                    </a:defRPr>
                  </a:lvl1pPr>
                </a:lstStyle>
                <a:p>
                  <a:pPr>
                    <a:defRPr b="0">
                      <a:solidFill>
                        <a:srgbClr val="4D4D4D"/>
                      </a:solidFill>
                    </a:defRPr>
                  </a:pPr>
                  <a:r>
                    <a:rPr b="1">
                      <a:solidFill>
                        <a:srgbClr val="FFFFFF"/>
                      </a:solidFill>
                    </a:rPr>
                    <a:t>3rd</a:t>
                  </a:r>
                </a:p>
              </p:txBody>
            </p:sp>
          </p:grpSp>
          <p:sp>
            <p:nvSpPr>
              <p:cNvPr id="659" name="Shape 659"/>
              <p:cNvSpPr/>
              <p:nvPr/>
            </p:nvSpPr>
            <p:spPr>
              <a:xfrm flipH="1" rot="16200000">
                <a:off x="-1026581" y="1936750"/>
                <a:ext cx="9275235" cy="7222068"/>
              </a:xfrm>
              <a:prstGeom prst="roundRect">
                <a:avLst>
                  <a:gd name="adj" fmla="val 1311"/>
                </a:avLst>
              </a:prstGeom>
              <a:gradFill flip="none" rotWithShape="1">
                <a:gsLst>
                  <a:gs pos="0">
                    <a:srgbClr val="BFBFBF"/>
                  </a:gs>
                  <a:gs pos="26000">
                    <a:srgbClr val="BFBFBF"/>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algn="l" defTabSz="914400">
                  <a:defRPr sz="4800">
                    <a:solidFill>
                      <a:srgbClr val="4D4D4D"/>
                    </a:solidFill>
                    <a:latin typeface="Arial"/>
                    <a:ea typeface="Arial"/>
                    <a:cs typeface="Arial"/>
                    <a:sym typeface="Arial"/>
                  </a:defRPr>
                </a:pPr>
              </a:p>
            </p:txBody>
          </p:sp>
          <p:sp>
            <p:nvSpPr>
              <p:cNvPr id="660" name="Shape 660"/>
              <p:cNvSpPr/>
              <p:nvPr/>
            </p:nvSpPr>
            <p:spPr>
              <a:xfrm>
                <a:off x="406399" y="982132"/>
                <a:ext cx="3695697" cy="725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b="1" cap="small" sz="3400">
                    <a:solidFill>
                      <a:srgbClr val="008881"/>
                    </a:solidFill>
                    <a:latin typeface="Arial"/>
                    <a:ea typeface="Arial"/>
                    <a:cs typeface="Arial"/>
                    <a:sym typeface="Arial"/>
                  </a:defRPr>
                </a:lvl1pPr>
              </a:lstStyle>
              <a:p>
                <a:pPr>
                  <a:defRPr b="0" cap="none">
                    <a:solidFill>
                      <a:srgbClr val="4D4D4D"/>
                    </a:solidFill>
                  </a:defRPr>
                </a:pPr>
                <a:r>
                  <a:rPr b="1" cap="small">
                    <a:solidFill>
                      <a:srgbClr val="008881"/>
                    </a:solidFill>
                  </a:rPr>
                  <a:t>CLOUD</a:t>
                </a:r>
              </a:p>
            </p:txBody>
          </p:sp>
          <p:sp>
            <p:nvSpPr>
              <p:cNvPr id="661" name="Shape 661"/>
              <p:cNvSpPr/>
              <p:nvPr/>
            </p:nvSpPr>
            <p:spPr>
              <a:xfrm>
                <a:off x="287963" y="2502529"/>
                <a:ext cx="6390716" cy="3280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914400">
                  <a:defRPr sz="4200">
                    <a:solidFill>
                      <a:srgbClr val="4D4D4D"/>
                    </a:solidFill>
                    <a:latin typeface="Arial"/>
                    <a:ea typeface="Arial"/>
                    <a:cs typeface="Arial"/>
                    <a:sym typeface="Arial"/>
                  </a:defRPr>
                </a:pPr>
                <a:r>
                  <a:rPr>
                    <a:solidFill>
                      <a:srgbClr val="595959"/>
                    </a:solidFill>
                  </a:rPr>
                  <a:t>New Experiences</a:t>
                </a:r>
                <a:endParaRPr>
                  <a:solidFill>
                    <a:srgbClr val="595959"/>
                  </a:solidFill>
                </a:endParaRPr>
              </a:p>
              <a:p>
                <a:pPr algn="l" defTabSz="914400">
                  <a:defRPr sz="4200">
                    <a:solidFill>
                      <a:srgbClr val="4D4D4D"/>
                    </a:solidFill>
                    <a:latin typeface="Arial"/>
                    <a:ea typeface="Arial"/>
                    <a:cs typeface="Arial"/>
                    <a:sym typeface="Arial"/>
                  </a:defRPr>
                </a:pPr>
                <a:r>
                  <a:rPr>
                    <a:solidFill>
                      <a:srgbClr val="595959"/>
                    </a:solidFill>
                  </a:rPr>
                  <a:t>New Biz Models</a:t>
                </a:r>
                <a:endParaRPr>
                  <a:solidFill>
                    <a:srgbClr val="595959"/>
                  </a:solidFill>
                </a:endParaRPr>
              </a:p>
              <a:p>
                <a:pPr algn="l" defTabSz="914400">
                  <a:defRPr sz="4800">
                    <a:solidFill>
                      <a:srgbClr val="4D4D4D"/>
                    </a:solidFill>
                    <a:latin typeface="Arial"/>
                    <a:ea typeface="Arial"/>
                    <a:cs typeface="Arial"/>
                    <a:sym typeface="Arial"/>
                  </a:defRPr>
                </a:pPr>
                <a:r>
                  <a:rPr sz="4200">
                    <a:solidFill>
                      <a:srgbClr val="595959"/>
                    </a:solidFill>
                  </a:rPr>
                  <a:t>New Needs (</a:t>
                </a:r>
                <a:r>
                  <a:rPr sz="4200">
                    <a:solidFill>
                      <a:srgbClr val="595959"/>
                    </a:solidFill>
                  </a:rPr>
                  <a:t>“</a:t>
                </a:r>
                <a:r>
                  <a:rPr sz="4200">
                    <a:solidFill>
                      <a:srgbClr val="595959"/>
                    </a:solidFill>
                  </a:rPr>
                  <a:t>IoT</a:t>
                </a:r>
                <a:r>
                  <a:rPr sz="4200">
                    <a:solidFill>
                      <a:srgbClr val="595959"/>
                    </a:solidFill>
                  </a:rPr>
                  <a:t>”</a:t>
                </a:r>
                <a:r>
                  <a:rPr sz="4200">
                    <a:solidFill>
                      <a:srgbClr val="595959"/>
                    </a:solidFill>
                  </a:rPr>
                  <a:t>)</a:t>
                </a:r>
                <a:endParaRPr sz="4200">
                  <a:solidFill>
                    <a:srgbClr val="595959"/>
                  </a:solidFill>
                </a:endParaRPr>
              </a:p>
              <a:p>
                <a:pPr algn="l" defTabSz="914400">
                  <a:defRPr sz="4800">
                    <a:solidFill>
                      <a:srgbClr val="4D4D4D"/>
                    </a:solidFill>
                    <a:latin typeface="Arial"/>
                    <a:ea typeface="Arial"/>
                    <a:cs typeface="Arial"/>
                    <a:sym typeface="Arial"/>
                  </a:defRPr>
                </a:pPr>
                <a:r>
                  <a:rPr sz="2800">
                    <a:solidFill>
                      <a:srgbClr val="595959"/>
                    </a:solidFill>
                  </a:rPr>
                  <a:t>pioneered by new </a:t>
                </a:r>
                <a:r>
                  <a:rPr b="1" sz="2800">
                    <a:solidFill>
                      <a:srgbClr val="000000"/>
                    </a:solidFill>
                  </a:rPr>
                  <a:t>Consumer </a:t>
                </a:r>
                <a:br>
                  <a:rPr b="1" sz="2800">
                    <a:solidFill>
                      <a:srgbClr val="000000"/>
                    </a:solidFill>
                  </a:rPr>
                </a:br>
                <a:r>
                  <a:rPr b="1" sz="2800">
                    <a:solidFill>
                      <a:srgbClr val="000000"/>
                    </a:solidFill>
                  </a:rPr>
                  <a:t>Internet giants</a:t>
                </a:r>
                <a:r>
                  <a:rPr sz="2800">
                    <a:solidFill>
                      <a:srgbClr val="595959"/>
                    </a:solidFill>
                  </a:rPr>
                  <a:t> – requires a new Application  &amp; Data Fabrics</a:t>
                </a:r>
              </a:p>
            </p:txBody>
          </p:sp>
          <p:pic>
            <p:nvPicPr>
              <p:cNvPr id="662" name="image9.png"/>
              <p:cNvPicPr>
                <a:picLocks noChangeAspect="1"/>
              </p:cNvPicPr>
              <p:nvPr/>
            </p:nvPicPr>
            <p:blipFill>
              <a:blip r:embed="rId3">
                <a:extLst/>
              </a:blip>
              <a:stretch>
                <a:fillRect/>
              </a:stretch>
            </p:blipFill>
            <p:spPr>
              <a:xfrm>
                <a:off x="4014059" y="-1"/>
                <a:ext cx="3793569" cy="2556506"/>
              </a:xfrm>
              <a:prstGeom prst="rect">
                <a:avLst/>
              </a:prstGeom>
              <a:ln w="12700" cap="flat">
                <a:noFill/>
                <a:miter lim="400000"/>
              </a:ln>
              <a:effectLst/>
            </p:spPr>
          </p:pic>
        </p:grpSp>
        <p:sp>
          <p:nvSpPr>
            <p:cNvPr id="664" name="Shape 664"/>
            <p:cNvSpPr/>
            <p:nvPr/>
          </p:nvSpPr>
          <p:spPr>
            <a:xfrm>
              <a:off x="359681" y="8418062"/>
              <a:ext cx="7696350" cy="12956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914400">
                <a:defRPr sz="3600">
                  <a:solidFill>
                    <a:srgbClr val="4D4D4D"/>
                  </a:solidFill>
                  <a:latin typeface="Arial"/>
                  <a:ea typeface="Arial"/>
                  <a:cs typeface="Arial"/>
                  <a:sym typeface="Arial"/>
                </a:defRPr>
              </a:pPr>
              <a:r>
                <a:t>Cloud-Enabled </a:t>
              </a:r>
              <a:br/>
              <a:r>
                <a:t>Resources</a:t>
              </a:r>
            </a:p>
          </p:txBody>
        </p:sp>
        <p:sp>
          <p:nvSpPr>
            <p:cNvPr id="665" name="Shape 665"/>
            <p:cNvSpPr/>
            <p:nvPr/>
          </p:nvSpPr>
          <p:spPr>
            <a:xfrm>
              <a:off x="359681" y="7123831"/>
              <a:ext cx="7696350"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a:r>
                <a:t>New Data-fabrics</a:t>
              </a:r>
            </a:p>
          </p:txBody>
        </p:sp>
      </p:grpSp>
      <p:grpSp>
        <p:nvGrpSpPr>
          <p:cNvPr id="678" name="Group 678"/>
          <p:cNvGrpSpPr/>
          <p:nvPr/>
        </p:nvGrpSpPr>
        <p:grpSpPr>
          <a:xfrm>
            <a:off x="8674099" y="2302933"/>
            <a:ext cx="7222070" cy="9897532"/>
            <a:chOff x="0" y="0"/>
            <a:chExt cx="7222068" cy="9897531"/>
          </a:xfrm>
        </p:grpSpPr>
        <p:grpSp>
          <p:nvGrpSpPr>
            <p:cNvPr id="676" name="Group 676"/>
            <p:cNvGrpSpPr/>
            <p:nvPr/>
          </p:nvGrpSpPr>
          <p:grpSpPr>
            <a:xfrm>
              <a:off x="-1" y="46568"/>
              <a:ext cx="7222069" cy="9850964"/>
              <a:chOff x="0" y="-13"/>
              <a:chExt cx="7222068" cy="9850962"/>
            </a:xfrm>
          </p:grpSpPr>
          <p:grpSp>
            <p:nvGrpSpPr>
              <p:cNvPr id="669" name="Group 669"/>
              <p:cNvGrpSpPr/>
              <p:nvPr/>
            </p:nvGrpSpPr>
            <p:grpSpPr>
              <a:xfrm>
                <a:off x="681566" y="-14"/>
                <a:ext cx="2391833" cy="817036"/>
                <a:chOff x="0" y="-13"/>
                <a:chExt cx="2391832" cy="817034"/>
              </a:xfrm>
            </p:grpSpPr>
            <p:sp>
              <p:nvSpPr>
                <p:cNvPr id="667" name="Shape 667"/>
                <p:cNvSpPr/>
                <p:nvPr/>
              </p:nvSpPr>
              <p:spPr>
                <a:xfrm>
                  <a:off x="0" y="80420"/>
                  <a:ext cx="2391833" cy="736602"/>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algn="l" defTabSz="914400">
                    <a:defRPr sz="4800">
                      <a:solidFill>
                        <a:srgbClr val="4D4D4D"/>
                      </a:solidFill>
                      <a:latin typeface="Arial"/>
                      <a:ea typeface="Arial"/>
                      <a:cs typeface="Arial"/>
                      <a:sym typeface="Arial"/>
                    </a:defRPr>
                  </a:pPr>
                </a:p>
              </p:txBody>
            </p:sp>
            <p:sp>
              <p:nvSpPr>
                <p:cNvPr id="668" name="Shape 668"/>
                <p:cNvSpPr/>
                <p:nvPr/>
              </p:nvSpPr>
              <p:spPr>
                <a:xfrm>
                  <a:off x="630768" y="-14"/>
                  <a:ext cx="1291166" cy="62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2600">
                      <a:solidFill>
                        <a:srgbClr val="FFFFFF"/>
                      </a:solidFill>
                      <a:latin typeface="Arial"/>
                      <a:ea typeface="Arial"/>
                      <a:cs typeface="Arial"/>
                      <a:sym typeface="Arial"/>
                    </a:defRPr>
                  </a:lvl1pPr>
                </a:lstStyle>
                <a:p>
                  <a:pPr>
                    <a:defRPr b="0">
                      <a:solidFill>
                        <a:srgbClr val="4D4D4D"/>
                      </a:solidFill>
                    </a:defRPr>
                  </a:pPr>
                  <a:r>
                    <a:rPr b="1">
                      <a:solidFill>
                        <a:srgbClr val="FFFFFF"/>
                      </a:solidFill>
                    </a:rPr>
                    <a:t>2nd</a:t>
                  </a:r>
                </a:p>
              </p:txBody>
            </p:sp>
          </p:grpSp>
          <p:grpSp>
            <p:nvGrpSpPr>
              <p:cNvPr id="675" name="Group 675"/>
              <p:cNvGrpSpPr/>
              <p:nvPr/>
            </p:nvGrpSpPr>
            <p:grpSpPr>
              <a:xfrm>
                <a:off x="-1" y="575717"/>
                <a:ext cx="7222069" cy="9275233"/>
                <a:chOff x="0" y="0"/>
                <a:chExt cx="7222068" cy="9275231"/>
              </a:xfrm>
            </p:grpSpPr>
            <p:sp>
              <p:nvSpPr>
                <p:cNvPr id="670" name="Shape 670"/>
                <p:cNvSpPr/>
                <p:nvPr/>
              </p:nvSpPr>
              <p:spPr>
                <a:xfrm flipH="1" rot="16200000">
                  <a:off x="-1026583" y="1026582"/>
                  <a:ext cx="9275233" cy="7222068"/>
                </a:xfrm>
                <a:prstGeom prst="roundRect">
                  <a:avLst>
                    <a:gd name="adj" fmla="val 1311"/>
                  </a:avLst>
                </a:prstGeom>
                <a:gradFill flip="none" rotWithShape="1">
                  <a:gsLst>
                    <a:gs pos="0">
                      <a:srgbClr val="AFDCE5"/>
                    </a:gs>
                    <a:gs pos="26000">
                      <a:srgbClr val="AFDCE5"/>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algn="l" defTabSz="914400">
                    <a:defRPr sz="4800">
                      <a:solidFill>
                        <a:srgbClr val="4D4D4D"/>
                      </a:solidFill>
                      <a:latin typeface="Arial"/>
                      <a:ea typeface="Arial"/>
                      <a:cs typeface="Arial"/>
                      <a:sym typeface="Arial"/>
                    </a:defRPr>
                  </a:pPr>
                </a:p>
              </p:txBody>
            </p:sp>
            <p:sp>
              <p:nvSpPr>
                <p:cNvPr id="671" name="Shape 671"/>
                <p:cNvSpPr/>
                <p:nvPr/>
              </p:nvSpPr>
              <p:spPr>
                <a:xfrm>
                  <a:off x="406400" y="71968"/>
                  <a:ext cx="4042830" cy="1220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914400">
                    <a:defRPr sz="3400">
                      <a:solidFill>
                        <a:srgbClr val="4D4D4D"/>
                      </a:solidFill>
                      <a:latin typeface="Arial"/>
                      <a:ea typeface="Arial"/>
                      <a:cs typeface="Arial"/>
                      <a:sym typeface="Arial"/>
                    </a:defRPr>
                  </a:pPr>
                  <a:r>
                    <a:rPr b="1" cap="small">
                      <a:solidFill>
                        <a:srgbClr val="008881"/>
                      </a:solidFill>
                    </a:rPr>
                    <a:t>Client-Server</a:t>
                  </a:r>
                  <a:endParaRPr b="1" cap="small">
                    <a:solidFill>
                      <a:srgbClr val="008881"/>
                    </a:solidFill>
                  </a:endParaRPr>
                </a:p>
                <a:p>
                  <a:pPr algn="l" defTabSz="914400">
                    <a:defRPr sz="3400">
                      <a:solidFill>
                        <a:srgbClr val="4D4D4D"/>
                      </a:solidFill>
                      <a:latin typeface="Arial"/>
                      <a:ea typeface="Arial"/>
                      <a:cs typeface="Arial"/>
                      <a:sym typeface="Arial"/>
                    </a:defRPr>
                  </a:pPr>
                  <a:r>
                    <a:rPr b="1" cap="small">
                      <a:solidFill>
                        <a:srgbClr val="008881"/>
                      </a:solidFill>
                    </a:rPr>
                    <a:t>&amp; Web</a:t>
                  </a:r>
                </a:p>
              </p:txBody>
            </p:sp>
            <p:sp>
              <p:nvSpPr>
                <p:cNvPr id="672" name="Shape 672"/>
                <p:cNvSpPr/>
                <p:nvPr/>
              </p:nvSpPr>
              <p:spPr>
                <a:xfrm>
                  <a:off x="266774" y="2548639"/>
                  <a:ext cx="6728505" cy="20551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914400">
                    <a:defRPr sz="4200">
                      <a:solidFill>
                        <a:srgbClr val="4D4D4D"/>
                      </a:solidFill>
                      <a:latin typeface="Arial"/>
                      <a:ea typeface="Arial"/>
                      <a:cs typeface="Arial"/>
                      <a:sym typeface="Arial"/>
                    </a:defRPr>
                  </a:pPr>
                  <a:r>
                    <a:rPr>
                      <a:solidFill>
                        <a:srgbClr val="595959"/>
                      </a:solidFill>
                    </a:rPr>
                    <a:t>Automation of </a:t>
                  </a:r>
                  <a:br>
                    <a:rPr>
                      <a:solidFill>
                        <a:srgbClr val="595959"/>
                      </a:solidFill>
                    </a:rPr>
                  </a:br>
                  <a:r>
                    <a:rPr>
                      <a:solidFill>
                        <a:srgbClr val="595959"/>
                      </a:solidFill>
                    </a:rPr>
                    <a:t>most paper processes: </a:t>
                  </a:r>
                  <a:br>
                    <a:rPr>
                      <a:solidFill>
                        <a:srgbClr val="595959"/>
                      </a:solidFill>
                    </a:rPr>
                  </a:br>
                  <a:r>
                    <a:rPr>
                      <a:solidFill>
                        <a:srgbClr val="595959"/>
                      </a:solidFill>
                    </a:rPr>
                    <a:t>ERP, CRM, Email, …</a:t>
                  </a:r>
                </a:p>
              </p:txBody>
            </p:sp>
            <p:sp>
              <p:nvSpPr>
                <p:cNvPr id="673" name="Shape 673"/>
                <p:cNvSpPr/>
                <p:nvPr/>
              </p:nvSpPr>
              <p:spPr>
                <a:xfrm>
                  <a:off x="555539" y="6010623"/>
                  <a:ext cx="3296908" cy="12956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914400">
                    <a:defRPr sz="3600">
                      <a:solidFill>
                        <a:srgbClr val="4D4D4D"/>
                      </a:solidFill>
                      <a:latin typeface="Arial"/>
                      <a:ea typeface="Arial"/>
                      <a:cs typeface="Arial"/>
                      <a:sym typeface="Arial"/>
                    </a:defRPr>
                  </a:pPr>
                  <a:r>
                    <a:t>Relational </a:t>
                  </a:r>
                  <a:br/>
                  <a:r>
                    <a:t>Databases</a:t>
                  </a:r>
                </a:p>
              </p:txBody>
            </p:sp>
            <p:sp>
              <p:nvSpPr>
                <p:cNvPr id="674" name="Shape 674"/>
                <p:cNvSpPr/>
                <p:nvPr/>
              </p:nvSpPr>
              <p:spPr>
                <a:xfrm>
                  <a:off x="579218" y="7921435"/>
                  <a:ext cx="329719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914400">
                    <a:defRPr sz="4800">
                      <a:solidFill>
                        <a:srgbClr val="4D4D4D"/>
                      </a:solidFill>
                      <a:latin typeface="Arial"/>
                      <a:ea typeface="Arial"/>
                      <a:cs typeface="Arial"/>
                      <a:sym typeface="Arial"/>
                    </a:defRPr>
                  </a:pPr>
                  <a:r>
                    <a:rPr sz="3600"/>
                    <a:t>Mini</a:t>
                  </a:r>
                  <a:r>
                    <a:rPr sz="3600"/>
                    <a:t>’</a:t>
                  </a:r>
                  <a:r>
                    <a:rPr sz="3600"/>
                    <a:t>s &amp; PC</a:t>
                  </a:r>
                  <a:r>
                    <a:rPr sz="3600"/>
                    <a:t>’</a:t>
                  </a:r>
                  <a:r>
                    <a:rPr sz="3600"/>
                    <a:t>s</a:t>
                  </a:r>
                </a:p>
              </p:txBody>
            </p:sp>
          </p:grpSp>
        </p:grpSp>
        <p:pic>
          <p:nvPicPr>
            <p:cNvPr id="677" name="image10.png"/>
            <p:cNvPicPr>
              <a:picLocks noChangeAspect="1"/>
            </p:cNvPicPr>
            <p:nvPr/>
          </p:nvPicPr>
          <p:blipFill>
            <a:blip r:embed="rId4">
              <a:extLst/>
            </a:blip>
            <a:stretch>
              <a:fillRect/>
            </a:stretch>
          </p:blipFill>
          <p:spPr>
            <a:xfrm>
              <a:off x="5175884" y="0"/>
              <a:ext cx="1764319" cy="3080989"/>
            </a:xfrm>
            <a:prstGeom prst="rect">
              <a:avLst/>
            </a:prstGeom>
            <a:ln w="12700" cap="flat">
              <a:noFill/>
              <a:miter lim="400000"/>
            </a:ln>
            <a:effectLst/>
          </p:spPr>
        </p:pic>
      </p:grpSp>
      <p:sp>
        <p:nvSpPr>
          <p:cNvPr id="679" name="Shape 679"/>
          <p:cNvSpPr/>
          <p:nvPr/>
        </p:nvSpPr>
        <p:spPr>
          <a:xfrm>
            <a:off x="948266" y="8657168"/>
            <a:ext cx="22893868" cy="4233"/>
          </a:xfrm>
          <a:prstGeom prst="line">
            <a:avLst/>
          </a:prstGeom>
          <a:ln w="101600">
            <a:solidFill>
              <a:srgbClr val="FFFFFF"/>
            </a:solidFill>
          </a:ln>
        </p:spPr>
        <p:txBody>
          <a:bodyPr lIns="121919" tIns="121919" rIns="121919" bIns="121919"/>
          <a:lstStyle/>
          <a:p>
            <a:pPr algn="l" defTabSz="457200">
              <a:defRPr sz="3200">
                <a:latin typeface="Helvetica"/>
                <a:ea typeface="Helvetica"/>
                <a:cs typeface="Helvetica"/>
                <a:sym typeface="Helvetica"/>
              </a:defRPr>
            </a:pPr>
          </a:p>
        </p:txBody>
      </p:sp>
      <p:grpSp>
        <p:nvGrpSpPr>
          <p:cNvPr id="682" name="Group 682"/>
          <p:cNvGrpSpPr/>
          <p:nvPr/>
        </p:nvGrpSpPr>
        <p:grpSpPr>
          <a:xfrm>
            <a:off x="12796204" y="4517597"/>
            <a:ext cx="7739621" cy="5238964"/>
            <a:chOff x="0" y="0"/>
            <a:chExt cx="7739619" cy="5238963"/>
          </a:xfrm>
        </p:grpSpPr>
        <p:sp>
          <p:nvSpPr>
            <p:cNvPr id="680" name="Shape 680"/>
            <p:cNvSpPr/>
            <p:nvPr/>
          </p:nvSpPr>
          <p:spPr>
            <a:xfrm>
              <a:off x="0" y="0"/>
              <a:ext cx="7739620" cy="5238964"/>
            </a:xfrm>
            <a:prstGeom prst="rightArrow">
              <a:avLst>
                <a:gd name="adj1" fmla="val 50000"/>
                <a:gd name="adj2" fmla="val 18750"/>
              </a:avLst>
            </a:prstGeom>
            <a:solidFill>
              <a:srgbClr val="FFFFFF"/>
            </a:solidFill>
            <a:ln w="25400" cap="flat">
              <a:solidFill>
                <a:srgbClr val="A6A6A6"/>
              </a:solidFill>
              <a:prstDash val="solid"/>
              <a:bevel/>
              <a:tailEnd type="triangle" w="med" len="med"/>
            </a:ln>
            <a:effectLst>
              <a:outerShdw sx="100000" sy="100000" kx="0" ky="0" algn="b" rotWithShape="0" blurRad="127000" dist="101600" dir="2700000">
                <a:srgbClr val="000000">
                  <a:alpha val="35000"/>
                </a:srgbClr>
              </a:outerShdw>
            </a:effectLst>
          </p:spPr>
          <p:txBody>
            <a:bodyPr wrap="square" lIns="121919" tIns="121919" rIns="121919" bIns="121919" numCol="1" anchor="ctr">
              <a:noAutofit/>
            </a:bodyPr>
            <a:lstStyle/>
            <a:p>
              <a:pPr defTabSz="914400">
                <a:defRPr b="1" sz="4800">
                  <a:solidFill>
                    <a:srgbClr val="005D7A"/>
                  </a:solidFill>
                  <a:latin typeface="Arial"/>
                  <a:ea typeface="Arial"/>
                  <a:cs typeface="Arial"/>
                  <a:sym typeface="Arial"/>
                </a:defRPr>
              </a:pPr>
            </a:p>
          </p:txBody>
        </p:sp>
        <p:sp>
          <p:nvSpPr>
            <p:cNvPr id="681" name="Shape 681"/>
            <p:cNvSpPr/>
            <p:nvPr/>
          </p:nvSpPr>
          <p:spPr>
            <a:xfrm>
              <a:off x="0" y="1459783"/>
              <a:ext cx="6429878" cy="2319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914400">
                <a:defRPr b="1" sz="4800">
                  <a:solidFill>
                    <a:srgbClr val="005D7A"/>
                  </a:solidFill>
                  <a:latin typeface="Arial"/>
                  <a:ea typeface="Arial"/>
                  <a:cs typeface="Arial"/>
                  <a:sym typeface="Arial"/>
                </a:defRPr>
              </a:lvl1pPr>
            </a:lstStyle>
            <a:p>
              <a:pPr>
                <a:defRPr b="0">
                  <a:solidFill>
                    <a:srgbClr val="FFFFFF"/>
                  </a:solidFill>
                </a:defRPr>
              </a:pPr>
              <a:r>
                <a:rPr b="1">
                  <a:solidFill>
                    <a:srgbClr val="005D7A"/>
                  </a:solidFill>
                </a:rPr>
                <a:t>$1+ Trillion of IT Spend over coming 10 years</a:t>
              </a:r>
            </a:p>
          </p:txBody>
        </p:sp>
      </p:grpSp>
      <p:sp>
        <p:nvSpPr>
          <p:cNvPr id="683" name="Shape 683"/>
          <p:cNvSpPr/>
          <p:nvPr>
            <p:ph type="title" idx="4294967295"/>
          </p:nvPr>
        </p:nvSpPr>
        <p:spPr>
          <a:xfrm>
            <a:off x="11567252" y="535433"/>
            <a:ext cx="12188502" cy="1227668"/>
          </a:xfrm>
          <a:prstGeom prst="rect">
            <a:avLst/>
          </a:prstGeom>
        </p:spPr>
        <p:txBody>
          <a:bodyPr lIns="0" tIns="0" rIns="0" bIns="0" anchor="t"/>
          <a:lstStyle>
            <a:lvl1pPr defTabSz="817244">
              <a:defRPr cap="small" sz="4950">
                <a:solidFill>
                  <a:srgbClr val="53585F"/>
                </a:solidFill>
              </a:defRPr>
            </a:lvl1pPr>
          </a:lstStyle>
          <a:p>
            <a:pPr/>
            <a:r>
              <a:t>The Shift to the 3rd Generation Platform</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82"/>
                                        </p:tgtEl>
                                        <p:attrNameLst>
                                          <p:attrName>style.visibility</p:attrName>
                                        </p:attrNameLst>
                                      </p:cBhvr>
                                      <p:to>
                                        <p:strVal val="visible"/>
                                      </p:to>
                                    </p:set>
                                    <p:animEffect filter="dissolve" transition="in">
                                      <p:cBhvr>
                                        <p:cTn id="7" dur="5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2"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5" name="Shape 685"/>
          <p:cNvSpPr/>
          <p:nvPr/>
        </p:nvSpPr>
        <p:spPr>
          <a:xfrm>
            <a:off x="5960642" y="2869778"/>
            <a:ext cx="3980735" cy="173650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spcBef>
                <a:spcPts val="600"/>
              </a:spcBef>
              <a:defRPr sz="10600">
                <a:solidFill>
                  <a:srgbClr val="FFFFFF"/>
                </a:solidFill>
                <a:latin typeface="Arial"/>
                <a:ea typeface="Arial"/>
                <a:cs typeface="Arial"/>
                <a:sym typeface="Arial"/>
              </a:defRPr>
            </a:lvl1pPr>
          </a:lstStyle>
          <a:p>
            <a:pPr>
              <a:defRPr>
                <a:solidFill>
                  <a:srgbClr val="4D4D4D"/>
                </a:solidFill>
              </a:defRPr>
            </a:pPr>
            <a:r>
              <a:rPr>
                <a:solidFill>
                  <a:srgbClr val="FFFFFF"/>
                </a:solidFill>
              </a:rPr>
              <a:t>Cloud</a:t>
            </a:r>
          </a:p>
        </p:txBody>
      </p:sp>
      <p:grpSp>
        <p:nvGrpSpPr>
          <p:cNvPr id="690" name="Group 690"/>
          <p:cNvGrpSpPr/>
          <p:nvPr/>
        </p:nvGrpSpPr>
        <p:grpSpPr>
          <a:xfrm>
            <a:off x="1422399" y="2844799"/>
            <a:ext cx="21286311" cy="5791201"/>
            <a:chOff x="0" y="0"/>
            <a:chExt cx="21286310" cy="5791200"/>
          </a:xfrm>
        </p:grpSpPr>
        <p:pic>
          <p:nvPicPr>
            <p:cNvPr id="686" name="image7.png" descr="C:\Documents and Settings\Jennifer Lockhart\My Documents\Work_Art and Graphics\Photos\Home\iStock_000008400474Medium.jpg">
              <a:hlinkClick r:id="rId3" invalidUrl="" action="" tgtFrame="" tooltip="" history="1" highlightClick="0" endSnd="0"/>
            </p:cNvPr>
            <p:cNvPicPr>
              <a:picLocks noChangeAspect="1"/>
            </p:cNvPicPr>
            <p:nvPr/>
          </p:nvPicPr>
          <p:blipFill>
            <a:blip r:embed="rId4">
              <a:extLst/>
            </a:blip>
            <a:stretch>
              <a:fillRect/>
            </a:stretch>
          </p:blipFill>
          <p:spPr>
            <a:xfrm>
              <a:off x="0" y="0"/>
              <a:ext cx="21286311" cy="5791200"/>
            </a:xfrm>
            <a:prstGeom prst="rect">
              <a:avLst/>
            </a:prstGeom>
            <a:ln w="12700" cap="flat">
              <a:noFill/>
              <a:miter lim="400000"/>
            </a:ln>
            <a:effectLst/>
          </p:spPr>
        </p:pic>
        <p:pic>
          <p:nvPicPr>
            <p:cNvPr id="687" name="image8.png">
              <a:hlinkClick r:id="rId3" invalidUrl="" action="" tgtFrame="" tooltip="" history="1" highlightClick="0" endSnd="0"/>
            </p:cNvPr>
            <p:cNvPicPr>
              <a:picLocks noChangeAspect="1"/>
            </p:cNvPicPr>
            <p:nvPr/>
          </p:nvPicPr>
          <p:blipFill>
            <a:blip r:embed="rId5">
              <a:extLst/>
            </a:blip>
            <a:stretch>
              <a:fillRect/>
            </a:stretch>
          </p:blipFill>
          <p:spPr>
            <a:xfrm>
              <a:off x="1502721" y="3227064"/>
              <a:ext cx="7043134" cy="856096"/>
            </a:xfrm>
            <a:prstGeom prst="rect">
              <a:avLst/>
            </a:prstGeom>
            <a:ln w="12700" cap="flat">
              <a:noFill/>
              <a:miter lim="400000"/>
            </a:ln>
            <a:effectLst/>
          </p:spPr>
        </p:pic>
        <p:pic>
          <p:nvPicPr>
            <p:cNvPr id="688" name="image9.png" descr="http://panpa.org.au/directory/wp-content/uploads/2011/03/WSJA_logo_4C_2009-small.jpg">
              <a:hlinkClick r:id="rId3" invalidUrl="" action="" tgtFrame="" tooltip="" history="1" highlightClick="0" endSnd="0"/>
            </p:cNvPr>
            <p:cNvPicPr>
              <a:picLocks noChangeAspect="1"/>
            </p:cNvPicPr>
            <p:nvPr/>
          </p:nvPicPr>
          <p:blipFill>
            <a:blip r:embed="rId6">
              <a:extLst/>
            </a:blip>
            <a:stretch>
              <a:fillRect/>
            </a:stretch>
          </p:blipFill>
          <p:spPr>
            <a:xfrm>
              <a:off x="2862028" y="704344"/>
              <a:ext cx="15219634" cy="992045"/>
            </a:xfrm>
            <a:prstGeom prst="rect">
              <a:avLst/>
            </a:prstGeom>
            <a:ln w="12700" cap="flat">
              <a:noFill/>
              <a:miter lim="400000"/>
            </a:ln>
            <a:effectLst/>
          </p:spPr>
        </p:pic>
        <p:pic>
          <p:nvPicPr>
            <p:cNvPr id="689" name="image10.png">
              <a:hlinkClick r:id="rId3" invalidUrl="" action="" tgtFrame="" tooltip="" history="1" highlightClick="0" endSnd="0"/>
            </p:cNvPr>
            <p:cNvPicPr>
              <a:picLocks noChangeAspect="1"/>
            </p:cNvPicPr>
            <p:nvPr/>
          </p:nvPicPr>
          <p:blipFill>
            <a:blip r:embed="rId7">
              <a:extLst/>
            </a:blip>
            <a:srcRect l="0" t="30325" r="0" b="0"/>
            <a:stretch>
              <a:fillRect/>
            </a:stretch>
          </p:blipFill>
          <p:spPr>
            <a:xfrm>
              <a:off x="876566" y="2052123"/>
              <a:ext cx="18462779" cy="1263138"/>
            </a:xfrm>
            <a:prstGeom prst="rect">
              <a:avLst/>
            </a:prstGeom>
            <a:ln w="12700" cap="flat">
              <a:noFill/>
              <a:miter lim="400000"/>
            </a:ln>
            <a:effectLst/>
          </p:spPr>
        </p:pic>
      </p:grpSp>
      <p:sp>
        <p:nvSpPr>
          <p:cNvPr id="691" name="Shape 691"/>
          <p:cNvSpPr/>
          <p:nvPr>
            <p:ph type="title" idx="4294967295"/>
          </p:nvPr>
        </p:nvSpPr>
        <p:spPr>
          <a:xfrm>
            <a:off x="15039564" y="867834"/>
            <a:ext cx="8366537" cy="1227668"/>
          </a:xfrm>
          <a:prstGeom prst="rect">
            <a:avLst/>
          </a:prstGeom>
        </p:spPr>
        <p:txBody>
          <a:bodyPr lIns="0" tIns="0" rIns="0" bIns="0" anchor="t"/>
          <a:lstStyle>
            <a:lvl1pPr>
              <a:defRPr cap="small" sz="5000">
                <a:solidFill>
                  <a:srgbClr val="53585F"/>
                </a:solidFill>
              </a:defRPr>
            </a:lvl1pPr>
          </a:lstStyle>
          <a:p>
            <a:pPr/>
            <a:r>
              <a:t>What Do We See Happening?</a:t>
            </a:r>
          </a:p>
        </p:txBody>
      </p:sp>
      <p:sp>
        <p:nvSpPr>
          <p:cNvPr id="692" name="Shape 692"/>
          <p:cNvSpPr/>
          <p:nvPr/>
        </p:nvSpPr>
        <p:spPr>
          <a:xfrm>
            <a:off x="2535555" y="9088562"/>
            <a:ext cx="1931289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500"/>
            </a:lvl1pPr>
          </a:lstStyle>
          <a:p>
            <a:pPr/>
            <a:r>
              <a:t>You are either building a software business…</a:t>
            </a:r>
          </a:p>
        </p:txBody>
      </p:sp>
      <p:sp>
        <p:nvSpPr>
          <p:cNvPr id="693" name="Shape 693"/>
          <p:cNvSpPr/>
          <p:nvPr/>
        </p:nvSpPr>
        <p:spPr>
          <a:xfrm>
            <a:off x="5415502" y="10747625"/>
            <a:ext cx="13552996" cy="1397001"/>
          </a:xfrm>
          <a:prstGeom prst="rect">
            <a:avLst/>
          </a:prstGeom>
          <a:ln w="12700">
            <a:miter lim="400000"/>
          </a:ln>
          <a:effectLst>
            <a:outerShdw sx="100000" sy="100000" kx="0" ky="0" algn="b" rotWithShape="0" blurRad="190500" dist="165100" dir="0">
              <a:schemeClr val="accent5">
                <a:hueOff val="-176146"/>
                <a:satOff val="3665"/>
                <a:lumOff val="-13986"/>
              </a:scheme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500"/>
            </a:lvl1pPr>
          </a:lstStyle>
          <a:p>
            <a:pPr/>
            <a:r>
              <a:t>or losing to someone who is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92"/>
                                        </p:tgtEl>
                                        <p:attrNameLst>
                                          <p:attrName>style.visibility</p:attrName>
                                        </p:attrNameLst>
                                      </p:cBhvr>
                                      <p:to>
                                        <p:strVal val="visible"/>
                                      </p:to>
                                    </p:set>
                                    <p:animEffect filter="dissolve" transition="in">
                                      <p:cBhvr>
                                        <p:cTn id="7" dur="1000"/>
                                        <p:tgtEl>
                                          <p:spTgt spid="69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693"/>
                                        </p:tgtEl>
                                        <p:attrNameLst>
                                          <p:attrName>style.visibility</p:attrName>
                                        </p:attrNameLst>
                                      </p:cBhvr>
                                      <p:to>
                                        <p:strVal val="visible"/>
                                      </p:to>
                                    </p:set>
                                    <p:anim calcmode="lin" valueType="num">
                                      <p:cBhvr>
                                        <p:cTn id="12" dur="2000" fill="hold"/>
                                        <p:tgtEl>
                                          <p:spTgt spid="693"/>
                                        </p:tgtEl>
                                        <p:attrNameLst>
                                          <p:attrName>ppt_w</p:attrName>
                                        </p:attrNameLst>
                                      </p:cBhvr>
                                      <p:tavLst>
                                        <p:tav tm="0">
                                          <p:val>
                                            <p:fltVal val="0"/>
                                          </p:val>
                                        </p:tav>
                                        <p:tav tm="100000">
                                          <p:val>
                                            <p:strVal val="#ppt_w"/>
                                          </p:val>
                                        </p:tav>
                                      </p:tavLst>
                                    </p:anim>
                                    <p:anim calcmode="lin" valueType="num">
                                      <p:cBhvr>
                                        <p:cTn id="13" dur="2000" fill="hold"/>
                                        <p:tgtEl>
                                          <p:spTgt spid="69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2" grpId="1"/>
      <p:bldP build="whole" bldLvl="1" animBg="1" rev="0" advAuto="0" spid="693" grpId="2"/>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7" name="image15.png"/>
          <p:cNvPicPr>
            <a:picLocks noChangeAspect="1"/>
          </p:cNvPicPr>
          <p:nvPr/>
        </p:nvPicPr>
        <p:blipFill>
          <a:blip r:embed="rId2">
            <a:extLst/>
          </a:blip>
          <a:stretch>
            <a:fillRect/>
          </a:stretch>
        </p:blipFill>
        <p:spPr>
          <a:xfrm>
            <a:off x="2167466" y="3611034"/>
            <a:ext cx="4334934" cy="1858433"/>
          </a:xfrm>
          <a:prstGeom prst="rect">
            <a:avLst/>
          </a:prstGeom>
          <a:ln w="12700">
            <a:miter lim="400000"/>
          </a:ln>
        </p:spPr>
      </p:pic>
      <p:sp>
        <p:nvSpPr>
          <p:cNvPr id="698" name="Shape 698"/>
          <p:cNvSpPr/>
          <p:nvPr/>
        </p:nvSpPr>
        <p:spPr>
          <a:xfrm>
            <a:off x="461434" y="5482168"/>
            <a:ext cx="7700433"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defTabSz="914400">
              <a:defRPr sz="4200">
                <a:solidFill>
                  <a:srgbClr val="4D4D4D"/>
                </a:solidFill>
                <a:latin typeface="Arial"/>
                <a:ea typeface="Arial"/>
                <a:cs typeface="Arial"/>
                <a:sym typeface="Arial"/>
              </a:defRPr>
            </a:pPr>
            <a:r>
              <a:rPr>
                <a:solidFill>
                  <a:srgbClr val="808080"/>
                </a:solidFill>
              </a:rPr>
              <a:t>$3.5B valuation</a:t>
            </a:r>
            <a:endParaRPr>
              <a:solidFill>
                <a:srgbClr val="808080"/>
              </a:solidFill>
            </a:endParaRPr>
          </a:p>
          <a:p>
            <a:pPr defTabSz="914400">
              <a:defRPr sz="4200">
                <a:solidFill>
                  <a:srgbClr val="4D4D4D"/>
                </a:solidFill>
                <a:latin typeface="Arial"/>
                <a:ea typeface="Arial"/>
                <a:cs typeface="Arial"/>
                <a:sym typeface="Arial"/>
              </a:defRPr>
            </a:pPr>
            <a:r>
              <a:rPr b="1">
                <a:solidFill>
                  <a:srgbClr val="808080"/>
                </a:solidFill>
              </a:rPr>
              <a:t>Financial Services </a:t>
            </a:r>
          </a:p>
        </p:txBody>
      </p:sp>
      <p:sp>
        <p:nvSpPr>
          <p:cNvPr id="699" name="Shape 699"/>
          <p:cNvSpPr/>
          <p:nvPr/>
        </p:nvSpPr>
        <p:spPr>
          <a:xfrm>
            <a:off x="1083732" y="10206567"/>
            <a:ext cx="6455836" cy="129568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defTabSz="914400">
              <a:defRPr sz="3600">
                <a:solidFill>
                  <a:srgbClr val="4D4D4D"/>
                </a:solidFill>
                <a:latin typeface="Arial"/>
                <a:ea typeface="Arial"/>
                <a:cs typeface="Arial"/>
                <a:sym typeface="Arial"/>
              </a:defRPr>
            </a:pPr>
            <a:r>
              <a:rPr>
                <a:solidFill>
                  <a:srgbClr val="808080"/>
                </a:solidFill>
              </a:rPr>
              <a:t>$3.5B valuation</a:t>
            </a:r>
            <a:endParaRPr>
              <a:solidFill>
                <a:srgbClr val="808080"/>
              </a:solidFill>
            </a:endParaRPr>
          </a:p>
          <a:p>
            <a:pPr defTabSz="914400">
              <a:defRPr sz="3600">
                <a:solidFill>
                  <a:srgbClr val="4D4D4D"/>
                </a:solidFill>
                <a:latin typeface="Arial"/>
                <a:ea typeface="Arial"/>
                <a:cs typeface="Arial"/>
                <a:sym typeface="Arial"/>
              </a:defRPr>
            </a:pPr>
            <a:r>
              <a:rPr b="1">
                <a:solidFill>
                  <a:srgbClr val="808080"/>
                </a:solidFill>
              </a:rPr>
              <a:t>Travel &amp; Hospitality </a:t>
            </a:r>
          </a:p>
        </p:txBody>
      </p:sp>
      <p:pic>
        <p:nvPicPr>
          <p:cNvPr id="700" name="image17.png"/>
          <p:cNvPicPr>
            <a:picLocks noChangeAspect="1"/>
          </p:cNvPicPr>
          <p:nvPr/>
        </p:nvPicPr>
        <p:blipFill>
          <a:blip r:embed="rId3">
            <a:extLst/>
          </a:blip>
          <a:stretch>
            <a:fillRect/>
          </a:stretch>
        </p:blipFill>
        <p:spPr>
          <a:xfrm>
            <a:off x="10782300" y="3674533"/>
            <a:ext cx="2628900" cy="1748369"/>
          </a:xfrm>
          <a:prstGeom prst="rect">
            <a:avLst/>
          </a:prstGeom>
          <a:ln w="12700">
            <a:miter lim="400000"/>
          </a:ln>
        </p:spPr>
      </p:pic>
      <p:sp>
        <p:nvSpPr>
          <p:cNvPr id="701" name="Shape 701"/>
          <p:cNvSpPr/>
          <p:nvPr/>
        </p:nvSpPr>
        <p:spPr>
          <a:xfrm>
            <a:off x="9596967" y="5482168"/>
            <a:ext cx="4995335"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defTabSz="914400">
              <a:defRPr sz="4200">
                <a:solidFill>
                  <a:srgbClr val="4D4D4D"/>
                </a:solidFill>
                <a:latin typeface="Arial"/>
                <a:ea typeface="Arial"/>
                <a:cs typeface="Arial"/>
                <a:sym typeface="Arial"/>
              </a:defRPr>
            </a:pPr>
            <a:r>
              <a:rPr>
                <a:solidFill>
                  <a:srgbClr val="808080"/>
                </a:solidFill>
              </a:rPr>
              <a:t>$40B valuation </a:t>
            </a:r>
            <a:endParaRPr>
              <a:solidFill>
                <a:srgbClr val="808080"/>
              </a:solidFill>
            </a:endParaRPr>
          </a:p>
          <a:p>
            <a:pPr defTabSz="914400">
              <a:defRPr sz="4200">
                <a:solidFill>
                  <a:srgbClr val="4D4D4D"/>
                </a:solidFill>
                <a:latin typeface="Arial"/>
                <a:ea typeface="Arial"/>
                <a:cs typeface="Arial"/>
                <a:sym typeface="Arial"/>
              </a:defRPr>
            </a:pPr>
            <a:r>
              <a:rPr b="1">
                <a:solidFill>
                  <a:srgbClr val="808080"/>
                </a:solidFill>
              </a:rPr>
              <a:t>Transportation</a:t>
            </a:r>
          </a:p>
        </p:txBody>
      </p:sp>
      <p:sp>
        <p:nvSpPr>
          <p:cNvPr id="702" name="Shape 702"/>
          <p:cNvSpPr/>
          <p:nvPr/>
        </p:nvSpPr>
        <p:spPr>
          <a:xfrm>
            <a:off x="8314266" y="10206567"/>
            <a:ext cx="7560735" cy="129568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defTabSz="914400">
              <a:defRPr sz="3600">
                <a:solidFill>
                  <a:srgbClr val="4D4D4D"/>
                </a:solidFill>
                <a:latin typeface="Arial"/>
                <a:ea typeface="Arial"/>
                <a:cs typeface="Arial"/>
                <a:sym typeface="Arial"/>
              </a:defRPr>
            </a:pPr>
            <a:r>
              <a:rPr>
                <a:solidFill>
                  <a:srgbClr val="808080"/>
                </a:solidFill>
              </a:rPr>
              <a:t>$3.2B Acquisition by Google</a:t>
            </a:r>
            <a:endParaRPr>
              <a:solidFill>
                <a:srgbClr val="808080"/>
              </a:solidFill>
            </a:endParaRPr>
          </a:p>
          <a:p>
            <a:pPr defTabSz="914400">
              <a:defRPr sz="3600">
                <a:solidFill>
                  <a:srgbClr val="4D4D4D"/>
                </a:solidFill>
                <a:latin typeface="Arial"/>
                <a:ea typeface="Arial"/>
                <a:cs typeface="Arial"/>
                <a:sym typeface="Arial"/>
              </a:defRPr>
            </a:pPr>
            <a:r>
              <a:rPr b="1">
                <a:solidFill>
                  <a:srgbClr val="808080"/>
                </a:solidFill>
              </a:rPr>
              <a:t>Home Automation</a:t>
            </a:r>
          </a:p>
        </p:txBody>
      </p:sp>
      <p:sp>
        <p:nvSpPr>
          <p:cNvPr id="703" name="Shape 703"/>
          <p:cNvSpPr/>
          <p:nvPr/>
        </p:nvSpPr>
        <p:spPr>
          <a:xfrm>
            <a:off x="17191567" y="5482168"/>
            <a:ext cx="5418668"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defTabSz="914400">
              <a:defRPr sz="4200">
                <a:solidFill>
                  <a:srgbClr val="4D4D4D"/>
                </a:solidFill>
                <a:latin typeface="Arial"/>
                <a:ea typeface="Arial"/>
                <a:cs typeface="Arial"/>
                <a:sym typeface="Arial"/>
              </a:defRPr>
            </a:pPr>
            <a:r>
              <a:rPr>
                <a:solidFill>
                  <a:srgbClr val="808080"/>
                </a:solidFill>
              </a:rPr>
              <a:t>$26B valuation </a:t>
            </a:r>
            <a:endParaRPr>
              <a:solidFill>
                <a:srgbClr val="808080"/>
              </a:solidFill>
            </a:endParaRPr>
          </a:p>
          <a:p>
            <a:pPr defTabSz="914400">
              <a:defRPr sz="4200">
                <a:solidFill>
                  <a:srgbClr val="4D4D4D"/>
                </a:solidFill>
                <a:latin typeface="Arial"/>
                <a:ea typeface="Arial"/>
                <a:cs typeface="Arial"/>
                <a:sym typeface="Arial"/>
              </a:defRPr>
            </a:pPr>
            <a:r>
              <a:rPr b="1">
                <a:solidFill>
                  <a:srgbClr val="808080"/>
                </a:solidFill>
              </a:rPr>
              <a:t>Entertainment </a:t>
            </a:r>
          </a:p>
        </p:txBody>
      </p:sp>
      <p:pic>
        <p:nvPicPr>
          <p:cNvPr id="704" name="image18.png" descr="Netflix.png"/>
          <p:cNvPicPr>
            <a:picLocks noChangeAspect="1"/>
          </p:cNvPicPr>
          <p:nvPr/>
        </p:nvPicPr>
        <p:blipFill>
          <a:blip r:embed="rId4">
            <a:extLst/>
          </a:blip>
          <a:stretch>
            <a:fillRect/>
          </a:stretch>
        </p:blipFill>
        <p:spPr>
          <a:xfrm>
            <a:off x="18419235" y="4246034"/>
            <a:ext cx="2899833" cy="880534"/>
          </a:xfrm>
          <a:prstGeom prst="rect">
            <a:avLst/>
          </a:prstGeom>
          <a:ln w="12700">
            <a:miter lim="400000"/>
          </a:ln>
        </p:spPr>
      </p:pic>
      <p:pic>
        <p:nvPicPr>
          <p:cNvPr id="705" name="image19.png"/>
          <p:cNvPicPr>
            <a:picLocks noChangeAspect="1"/>
          </p:cNvPicPr>
          <p:nvPr/>
        </p:nvPicPr>
        <p:blipFill>
          <a:blip r:embed="rId5">
            <a:extLst/>
          </a:blip>
          <a:stretch>
            <a:fillRect/>
          </a:stretch>
        </p:blipFill>
        <p:spPr>
          <a:xfrm>
            <a:off x="9965266" y="7361768"/>
            <a:ext cx="4034370" cy="2696633"/>
          </a:xfrm>
          <a:prstGeom prst="rect">
            <a:avLst/>
          </a:prstGeom>
          <a:ln w="12700">
            <a:miter lim="400000"/>
          </a:ln>
        </p:spPr>
      </p:pic>
      <p:sp>
        <p:nvSpPr>
          <p:cNvPr id="706" name="Shape 706"/>
          <p:cNvSpPr/>
          <p:nvPr>
            <p:ph type="title" idx="4294967295"/>
          </p:nvPr>
        </p:nvSpPr>
        <p:spPr>
          <a:xfrm>
            <a:off x="13995989" y="630405"/>
            <a:ext cx="9671285" cy="1227667"/>
          </a:xfrm>
          <a:prstGeom prst="rect">
            <a:avLst/>
          </a:prstGeom>
        </p:spPr>
        <p:txBody>
          <a:bodyPr lIns="0" tIns="0" rIns="0" bIns="0" anchor="t"/>
          <a:lstStyle>
            <a:lvl1pPr>
              <a:defRPr cap="small" sz="5000">
                <a:solidFill>
                  <a:srgbClr val="53585F"/>
                </a:solidFill>
              </a:defRPr>
            </a:lvl1pPr>
          </a:lstStyle>
          <a:p>
            <a:pPr/>
            <a:r>
              <a:t>Software is Changing Industries </a:t>
            </a:r>
          </a:p>
        </p:txBody>
      </p:sp>
      <p:sp>
        <p:nvSpPr>
          <p:cNvPr id="707" name="Shape 707"/>
          <p:cNvSpPr/>
          <p:nvPr/>
        </p:nvSpPr>
        <p:spPr>
          <a:xfrm>
            <a:off x="17098433" y="10248900"/>
            <a:ext cx="5727700" cy="1336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defTabSz="914400">
              <a:defRPr sz="3600">
                <a:solidFill>
                  <a:srgbClr val="4D4D4D"/>
                </a:solidFill>
                <a:latin typeface="Helvetica"/>
                <a:ea typeface="Helvetica"/>
                <a:cs typeface="Helvetica"/>
                <a:sym typeface="Helvetica"/>
              </a:defRPr>
            </a:pPr>
            <a:r>
              <a:rPr>
                <a:solidFill>
                  <a:srgbClr val="7F7F7F"/>
                </a:solidFill>
              </a:rPr>
              <a:t>$26B valuation </a:t>
            </a:r>
            <a:endParaRPr>
              <a:solidFill>
                <a:srgbClr val="7F7F7F"/>
              </a:solidFill>
            </a:endParaRPr>
          </a:p>
          <a:p>
            <a:pPr defTabSz="914400">
              <a:defRPr sz="3600">
                <a:solidFill>
                  <a:srgbClr val="4D4D4D"/>
                </a:solidFill>
                <a:latin typeface="Helvetica"/>
                <a:ea typeface="Helvetica"/>
                <a:cs typeface="Helvetica"/>
                <a:sym typeface="Helvetica"/>
              </a:defRPr>
            </a:pPr>
            <a:r>
              <a:rPr b="1">
                <a:solidFill>
                  <a:srgbClr val="7F7F7F"/>
                </a:solidFill>
              </a:rPr>
              <a:t>Automotive</a:t>
            </a:r>
          </a:p>
        </p:txBody>
      </p:sp>
      <p:pic>
        <p:nvPicPr>
          <p:cNvPr id="708" name="pasted-image.pdf"/>
          <p:cNvPicPr>
            <a:picLocks noChangeAspect="1"/>
          </p:cNvPicPr>
          <p:nvPr/>
        </p:nvPicPr>
        <p:blipFill>
          <a:blip r:embed="rId6">
            <a:extLst/>
          </a:blip>
          <a:srcRect l="22429" t="5529" r="20554" b="6401"/>
          <a:stretch>
            <a:fillRect/>
          </a:stretch>
        </p:blipFill>
        <p:spPr>
          <a:xfrm>
            <a:off x="19127607" y="8056357"/>
            <a:ext cx="1533526" cy="1771041"/>
          </a:xfrm>
          <a:custGeom>
            <a:avLst/>
            <a:gdLst/>
            <a:ahLst/>
            <a:cxnLst>
              <a:cxn ang="0">
                <a:pos x="wd2" y="hd2"/>
              </a:cxn>
              <a:cxn ang="5400000">
                <a:pos x="wd2" y="hd2"/>
              </a:cxn>
              <a:cxn ang="10800000">
                <a:pos x="wd2" y="hd2"/>
              </a:cxn>
              <a:cxn ang="16200000">
                <a:pos x="wd2" y="hd2"/>
              </a:cxn>
            </a:cxnLst>
            <a:rect l="0" t="0" r="r" b="b"/>
            <a:pathLst>
              <a:path w="21579" h="21543" fill="norm" stroke="1" extrusionOk="0">
                <a:moveTo>
                  <a:pt x="5115" y="3"/>
                </a:moveTo>
                <a:cubicBezTo>
                  <a:pt x="4889" y="21"/>
                  <a:pt x="4738" y="131"/>
                  <a:pt x="4825" y="326"/>
                </a:cubicBezTo>
                <a:cubicBezTo>
                  <a:pt x="5059" y="854"/>
                  <a:pt x="4377" y="1192"/>
                  <a:pt x="3127" y="1161"/>
                </a:cubicBezTo>
                <a:cubicBezTo>
                  <a:pt x="2568" y="1147"/>
                  <a:pt x="2196" y="1256"/>
                  <a:pt x="2301" y="1403"/>
                </a:cubicBezTo>
                <a:cubicBezTo>
                  <a:pt x="2575" y="1787"/>
                  <a:pt x="1433" y="2263"/>
                  <a:pt x="659" y="2088"/>
                </a:cubicBezTo>
                <a:cubicBezTo>
                  <a:pt x="113" y="1965"/>
                  <a:pt x="0" y="2118"/>
                  <a:pt x="0" y="2991"/>
                </a:cubicBezTo>
                <a:cubicBezTo>
                  <a:pt x="0" y="3568"/>
                  <a:pt x="167" y="4833"/>
                  <a:pt x="374" y="5800"/>
                </a:cubicBezTo>
                <a:cubicBezTo>
                  <a:pt x="659" y="7134"/>
                  <a:pt x="649" y="7663"/>
                  <a:pt x="324" y="8002"/>
                </a:cubicBezTo>
                <a:cubicBezTo>
                  <a:pt x="-21" y="8361"/>
                  <a:pt x="24" y="8532"/>
                  <a:pt x="564" y="8876"/>
                </a:cubicBezTo>
                <a:cubicBezTo>
                  <a:pt x="1043" y="9180"/>
                  <a:pt x="1240" y="9682"/>
                  <a:pt x="1240" y="10623"/>
                </a:cubicBezTo>
                <a:cubicBezTo>
                  <a:pt x="1240" y="11587"/>
                  <a:pt x="1382" y="11944"/>
                  <a:pt x="1770" y="11951"/>
                </a:cubicBezTo>
                <a:cubicBezTo>
                  <a:pt x="2089" y="11956"/>
                  <a:pt x="2290" y="12231"/>
                  <a:pt x="2273" y="12641"/>
                </a:cubicBezTo>
                <a:cubicBezTo>
                  <a:pt x="2257" y="13017"/>
                  <a:pt x="2366" y="13322"/>
                  <a:pt x="2519" y="13322"/>
                </a:cubicBezTo>
                <a:cubicBezTo>
                  <a:pt x="2881" y="13322"/>
                  <a:pt x="4013" y="15389"/>
                  <a:pt x="4004" y="16035"/>
                </a:cubicBezTo>
                <a:cubicBezTo>
                  <a:pt x="4000" y="16310"/>
                  <a:pt x="4210" y="16804"/>
                  <a:pt x="4473" y="17135"/>
                </a:cubicBezTo>
                <a:cubicBezTo>
                  <a:pt x="4736" y="17467"/>
                  <a:pt x="4954" y="17621"/>
                  <a:pt x="4954" y="17473"/>
                </a:cubicBezTo>
                <a:cubicBezTo>
                  <a:pt x="4954" y="17326"/>
                  <a:pt x="5256" y="17441"/>
                  <a:pt x="5624" y="17729"/>
                </a:cubicBezTo>
                <a:cubicBezTo>
                  <a:pt x="5992" y="18017"/>
                  <a:pt x="6230" y="18482"/>
                  <a:pt x="6154" y="18767"/>
                </a:cubicBezTo>
                <a:cubicBezTo>
                  <a:pt x="5959" y="19502"/>
                  <a:pt x="7287" y="20776"/>
                  <a:pt x="8003" y="20539"/>
                </a:cubicBezTo>
                <a:cubicBezTo>
                  <a:pt x="8603" y="20340"/>
                  <a:pt x="9658" y="20878"/>
                  <a:pt x="9393" y="21248"/>
                </a:cubicBezTo>
                <a:cubicBezTo>
                  <a:pt x="9310" y="21365"/>
                  <a:pt x="9857" y="21495"/>
                  <a:pt x="10616" y="21533"/>
                </a:cubicBezTo>
                <a:cubicBezTo>
                  <a:pt x="11610" y="21584"/>
                  <a:pt x="12203" y="21427"/>
                  <a:pt x="12722" y="20978"/>
                </a:cubicBezTo>
                <a:cubicBezTo>
                  <a:pt x="13118" y="20635"/>
                  <a:pt x="13442" y="20255"/>
                  <a:pt x="13442" y="20133"/>
                </a:cubicBezTo>
                <a:cubicBezTo>
                  <a:pt x="13442" y="20011"/>
                  <a:pt x="14010" y="19475"/>
                  <a:pt x="14704" y="18941"/>
                </a:cubicBezTo>
                <a:cubicBezTo>
                  <a:pt x="15443" y="18373"/>
                  <a:pt x="15810" y="17889"/>
                  <a:pt x="15592" y="17773"/>
                </a:cubicBezTo>
                <a:cubicBezTo>
                  <a:pt x="14974" y="17442"/>
                  <a:pt x="16926" y="15160"/>
                  <a:pt x="17631" y="15388"/>
                </a:cubicBezTo>
                <a:cubicBezTo>
                  <a:pt x="18123" y="15547"/>
                  <a:pt x="18143" y="15499"/>
                  <a:pt x="17770" y="15103"/>
                </a:cubicBezTo>
                <a:cubicBezTo>
                  <a:pt x="17406" y="14715"/>
                  <a:pt x="17478" y="14334"/>
                  <a:pt x="18167" y="12984"/>
                </a:cubicBezTo>
                <a:cubicBezTo>
                  <a:pt x="19186" y="10986"/>
                  <a:pt x="20518" y="6557"/>
                  <a:pt x="20518" y="5154"/>
                </a:cubicBezTo>
                <a:cubicBezTo>
                  <a:pt x="20518" y="4528"/>
                  <a:pt x="20723" y="4064"/>
                  <a:pt x="21048" y="3956"/>
                </a:cubicBezTo>
                <a:cubicBezTo>
                  <a:pt x="21408" y="3837"/>
                  <a:pt x="21579" y="3347"/>
                  <a:pt x="21579" y="2441"/>
                </a:cubicBezTo>
                <a:cubicBezTo>
                  <a:pt x="21579" y="1259"/>
                  <a:pt x="21473" y="1080"/>
                  <a:pt x="20669" y="905"/>
                </a:cubicBezTo>
                <a:cubicBezTo>
                  <a:pt x="20162" y="795"/>
                  <a:pt x="19585" y="857"/>
                  <a:pt x="19367" y="1045"/>
                </a:cubicBezTo>
                <a:cubicBezTo>
                  <a:pt x="19099" y="1277"/>
                  <a:pt x="18841" y="1285"/>
                  <a:pt x="18541" y="1070"/>
                </a:cubicBezTo>
                <a:cubicBezTo>
                  <a:pt x="18298" y="895"/>
                  <a:pt x="18017" y="876"/>
                  <a:pt x="17910" y="1026"/>
                </a:cubicBezTo>
                <a:cubicBezTo>
                  <a:pt x="17804" y="1174"/>
                  <a:pt x="16553" y="1034"/>
                  <a:pt x="15134" y="712"/>
                </a:cubicBezTo>
                <a:cubicBezTo>
                  <a:pt x="13152" y="263"/>
                  <a:pt x="11807" y="162"/>
                  <a:pt x="9315" y="278"/>
                </a:cubicBezTo>
                <a:cubicBezTo>
                  <a:pt x="7531" y="361"/>
                  <a:pt x="5971" y="347"/>
                  <a:pt x="5853" y="244"/>
                </a:cubicBezTo>
                <a:cubicBezTo>
                  <a:pt x="5639" y="59"/>
                  <a:pt x="5341" y="-16"/>
                  <a:pt x="5115" y="3"/>
                </a:cubicBezTo>
                <a:close/>
              </a:path>
            </a:pathLst>
          </a:custGeom>
          <a:ln w="12700">
            <a:miter lim="400000"/>
          </a:ln>
        </p:spPr>
      </p:pic>
      <p:pic>
        <p:nvPicPr>
          <p:cNvPr id="709" name="pasted-image.png"/>
          <p:cNvPicPr>
            <a:picLocks noChangeAspect="1"/>
          </p:cNvPicPr>
          <p:nvPr/>
        </p:nvPicPr>
        <p:blipFill>
          <a:blip r:embed="rId7">
            <a:extLst/>
          </a:blip>
          <a:srcRect l="0" t="200" r="1" b="0"/>
          <a:stretch>
            <a:fillRect/>
          </a:stretch>
        </p:blipFill>
        <p:spPr>
          <a:xfrm>
            <a:off x="2203747" y="8381322"/>
            <a:ext cx="4501357" cy="13968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3" y="0"/>
                </a:moveTo>
                <a:lnTo>
                  <a:pt x="2539" y="865"/>
                </a:lnTo>
                <a:cubicBezTo>
                  <a:pt x="2265" y="1533"/>
                  <a:pt x="1970" y="3054"/>
                  <a:pt x="1436" y="6541"/>
                </a:cubicBezTo>
                <a:cubicBezTo>
                  <a:pt x="3" y="15902"/>
                  <a:pt x="0" y="15920"/>
                  <a:pt x="0" y="18900"/>
                </a:cubicBezTo>
                <a:lnTo>
                  <a:pt x="0" y="21600"/>
                </a:lnTo>
                <a:lnTo>
                  <a:pt x="2535" y="21600"/>
                </a:lnTo>
                <a:cubicBezTo>
                  <a:pt x="4976" y="21600"/>
                  <a:pt x="5083" y="21574"/>
                  <a:pt x="5471" y="20907"/>
                </a:cubicBezTo>
                <a:cubicBezTo>
                  <a:pt x="5724" y="20473"/>
                  <a:pt x="5944" y="19779"/>
                  <a:pt x="6058" y="19060"/>
                </a:cubicBezTo>
                <a:cubicBezTo>
                  <a:pt x="6399" y="16908"/>
                  <a:pt x="6331" y="16119"/>
                  <a:pt x="5144" y="8407"/>
                </a:cubicBezTo>
                <a:cubicBezTo>
                  <a:pt x="4074" y="1453"/>
                  <a:pt x="3951" y="209"/>
                  <a:pt x="2893" y="0"/>
                </a:cubicBezTo>
                <a:close/>
                <a:moveTo>
                  <a:pt x="3239" y="1368"/>
                </a:moveTo>
                <a:cubicBezTo>
                  <a:pt x="3588" y="1489"/>
                  <a:pt x="3909" y="3154"/>
                  <a:pt x="4660" y="7983"/>
                </a:cubicBezTo>
                <a:cubicBezTo>
                  <a:pt x="6051" y="16921"/>
                  <a:pt x="6093" y="17494"/>
                  <a:pt x="5510" y="19360"/>
                </a:cubicBezTo>
                <a:cubicBezTo>
                  <a:pt x="5065" y="20783"/>
                  <a:pt x="4309" y="20344"/>
                  <a:pt x="3719" y="18323"/>
                </a:cubicBezTo>
                <a:lnTo>
                  <a:pt x="3458" y="17427"/>
                </a:lnTo>
                <a:lnTo>
                  <a:pt x="3725" y="16114"/>
                </a:lnTo>
                <a:cubicBezTo>
                  <a:pt x="4556" y="11988"/>
                  <a:pt x="4406" y="8787"/>
                  <a:pt x="3354" y="8155"/>
                </a:cubicBezTo>
                <a:cubicBezTo>
                  <a:pt x="2909" y="7888"/>
                  <a:pt x="2365" y="8638"/>
                  <a:pt x="2173" y="9788"/>
                </a:cubicBezTo>
                <a:cubicBezTo>
                  <a:pt x="1965" y="11029"/>
                  <a:pt x="2114" y="13731"/>
                  <a:pt x="2499" y="15709"/>
                </a:cubicBezTo>
                <a:lnTo>
                  <a:pt x="2845" y="17507"/>
                </a:lnTo>
                <a:lnTo>
                  <a:pt x="2596" y="18360"/>
                </a:lnTo>
                <a:cubicBezTo>
                  <a:pt x="2458" y="18832"/>
                  <a:pt x="2213" y="19440"/>
                  <a:pt x="2051" y="19710"/>
                </a:cubicBezTo>
                <a:cubicBezTo>
                  <a:pt x="1315" y="20936"/>
                  <a:pt x="432" y="19448"/>
                  <a:pt x="442" y="16998"/>
                </a:cubicBezTo>
                <a:cubicBezTo>
                  <a:pt x="449" y="15193"/>
                  <a:pt x="2477" y="2378"/>
                  <a:pt x="2862" y="1706"/>
                </a:cubicBezTo>
                <a:cubicBezTo>
                  <a:pt x="3002" y="1462"/>
                  <a:pt x="3123" y="1328"/>
                  <a:pt x="3239" y="1368"/>
                </a:cubicBezTo>
                <a:close/>
                <a:moveTo>
                  <a:pt x="10987" y="4136"/>
                </a:moveTo>
                <a:cubicBezTo>
                  <a:pt x="10647" y="4019"/>
                  <a:pt x="10391" y="5470"/>
                  <a:pt x="10676" y="6388"/>
                </a:cubicBezTo>
                <a:cubicBezTo>
                  <a:pt x="10804" y="6800"/>
                  <a:pt x="10949" y="6848"/>
                  <a:pt x="11177" y="6566"/>
                </a:cubicBezTo>
                <a:cubicBezTo>
                  <a:pt x="11401" y="6289"/>
                  <a:pt x="11371" y="4690"/>
                  <a:pt x="11135" y="4283"/>
                </a:cubicBezTo>
                <a:cubicBezTo>
                  <a:pt x="11085" y="4196"/>
                  <a:pt x="11035" y="4153"/>
                  <a:pt x="10987" y="4136"/>
                </a:cubicBezTo>
                <a:close/>
                <a:moveTo>
                  <a:pt x="13440" y="4283"/>
                </a:moveTo>
                <a:lnTo>
                  <a:pt x="13440" y="10162"/>
                </a:lnTo>
                <a:lnTo>
                  <a:pt x="13440" y="16028"/>
                </a:lnTo>
                <a:lnTo>
                  <a:pt x="13721" y="16028"/>
                </a:lnTo>
                <a:cubicBezTo>
                  <a:pt x="13877" y="16028"/>
                  <a:pt x="14034" y="15882"/>
                  <a:pt x="14070" y="15697"/>
                </a:cubicBezTo>
                <a:cubicBezTo>
                  <a:pt x="14116" y="15455"/>
                  <a:pt x="14164" y="15455"/>
                  <a:pt x="14239" y="15697"/>
                </a:cubicBezTo>
                <a:cubicBezTo>
                  <a:pt x="14297" y="15882"/>
                  <a:pt x="14551" y="16028"/>
                  <a:pt x="14805" y="16028"/>
                </a:cubicBezTo>
                <a:cubicBezTo>
                  <a:pt x="15194" y="16028"/>
                  <a:pt x="15321" y="15876"/>
                  <a:pt x="15611" y="15022"/>
                </a:cubicBezTo>
                <a:cubicBezTo>
                  <a:pt x="16042" y="13750"/>
                  <a:pt x="16149" y="11820"/>
                  <a:pt x="15887" y="10039"/>
                </a:cubicBezTo>
                <a:cubicBezTo>
                  <a:pt x="15668" y="8553"/>
                  <a:pt x="15284" y="7930"/>
                  <a:pt x="14655" y="8039"/>
                </a:cubicBezTo>
                <a:lnTo>
                  <a:pt x="14159" y="8118"/>
                </a:lnTo>
                <a:lnTo>
                  <a:pt x="14131" y="6204"/>
                </a:lnTo>
                <a:lnTo>
                  <a:pt x="14102" y="4283"/>
                </a:lnTo>
                <a:lnTo>
                  <a:pt x="13773" y="4283"/>
                </a:lnTo>
                <a:lnTo>
                  <a:pt x="13440" y="4283"/>
                </a:lnTo>
                <a:close/>
                <a:moveTo>
                  <a:pt x="19008" y="4283"/>
                </a:moveTo>
                <a:lnTo>
                  <a:pt x="19008" y="10119"/>
                </a:lnTo>
                <a:lnTo>
                  <a:pt x="19008" y="15948"/>
                </a:lnTo>
                <a:lnTo>
                  <a:pt x="19842" y="15973"/>
                </a:lnTo>
                <a:cubicBezTo>
                  <a:pt x="20385" y="15986"/>
                  <a:pt x="20768" y="15841"/>
                  <a:pt x="20939" y="15556"/>
                </a:cubicBezTo>
                <a:cubicBezTo>
                  <a:pt x="21355" y="14862"/>
                  <a:pt x="21600" y="13506"/>
                  <a:pt x="21600" y="11905"/>
                </a:cubicBezTo>
                <a:cubicBezTo>
                  <a:pt x="21600" y="10689"/>
                  <a:pt x="21549" y="10322"/>
                  <a:pt x="21223" y="9217"/>
                </a:cubicBezTo>
                <a:cubicBezTo>
                  <a:pt x="20848" y="7947"/>
                  <a:pt x="20840" y="7939"/>
                  <a:pt x="20238" y="8045"/>
                </a:cubicBezTo>
                <a:lnTo>
                  <a:pt x="19633" y="8149"/>
                </a:lnTo>
                <a:lnTo>
                  <a:pt x="19604" y="6216"/>
                </a:lnTo>
                <a:cubicBezTo>
                  <a:pt x="19576" y="4303"/>
                  <a:pt x="19572" y="4283"/>
                  <a:pt x="19292" y="4283"/>
                </a:cubicBezTo>
                <a:lnTo>
                  <a:pt x="19008" y="4283"/>
                </a:lnTo>
                <a:close/>
                <a:moveTo>
                  <a:pt x="10655" y="7996"/>
                </a:moveTo>
                <a:lnTo>
                  <a:pt x="10655" y="12015"/>
                </a:lnTo>
                <a:lnTo>
                  <a:pt x="10655" y="16028"/>
                </a:lnTo>
                <a:lnTo>
                  <a:pt x="10945" y="16028"/>
                </a:lnTo>
                <a:lnTo>
                  <a:pt x="11232" y="16028"/>
                </a:lnTo>
                <a:lnTo>
                  <a:pt x="11232" y="12015"/>
                </a:lnTo>
                <a:lnTo>
                  <a:pt x="11232" y="7996"/>
                </a:lnTo>
                <a:lnTo>
                  <a:pt x="10945" y="7996"/>
                </a:lnTo>
                <a:lnTo>
                  <a:pt x="10655" y="7996"/>
                </a:lnTo>
                <a:close/>
                <a:moveTo>
                  <a:pt x="9356" y="8039"/>
                </a:moveTo>
                <a:cubicBezTo>
                  <a:pt x="8374" y="8012"/>
                  <a:pt x="8123" y="8277"/>
                  <a:pt x="7871" y="9610"/>
                </a:cubicBezTo>
                <a:cubicBezTo>
                  <a:pt x="7500" y="11568"/>
                  <a:pt x="7686" y="14601"/>
                  <a:pt x="8233" y="15537"/>
                </a:cubicBezTo>
                <a:cubicBezTo>
                  <a:pt x="8409" y="15838"/>
                  <a:pt x="8774" y="15987"/>
                  <a:pt x="9335" y="15973"/>
                </a:cubicBezTo>
                <a:lnTo>
                  <a:pt x="10175" y="15948"/>
                </a:lnTo>
                <a:lnTo>
                  <a:pt x="10175" y="12003"/>
                </a:lnTo>
                <a:lnTo>
                  <a:pt x="10175" y="8063"/>
                </a:lnTo>
                <a:lnTo>
                  <a:pt x="9356" y="8039"/>
                </a:lnTo>
                <a:close/>
                <a:moveTo>
                  <a:pt x="17208" y="8039"/>
                </a:moveTo>
                <a:lnTo>
                  <a:pt x="16319" y="8057"/>
                </a:lnTo>
                <a:lnTo>
                  <a:pt x="16319" y="12046"/>
                </a:lnTo>
                <a:lnTo>
                  <a:pt x="16319" y="16028"/>
                </a:lnTo>
                <a:lnTo>
                  <a:pt x="16608" y="16028"/>
                </a:lnTo>
                <a:lnTo>
                  <a:pt x="16898" y="16028"/>
                </a:lnTo>
                <a:lnTo>
                  <a:pt x="16898" y="13267"/>
                </a:lnTo>
                <a:cubicBezTo>
                  <a:pt x="16898" y="10760"/>
                  <a:pt x="16916" y="10457"/>
                  <a:pt x="17109" y="10021"/>
                </a:cubicBezTo>
                <a:cubicBezTo>
                  <a:pt x="17227" y="9756"/>
                  <a:pt x="17419" y="9536"/>
                  <a:pt x="17536" y="9536"/>
                </a:cubicBezTo>
                <a:cubicBezTo>
                  <a:pt x="17904" y="9536"/>
                  <a:pt x="18048" y="10640"/>
                  <a:pt x="18048" y="13469"/>
                </a:cubicBezTo>
                <a:lnTo>
                  <a:pt x="18048" y="16028"/>
                </a:lnTo>
                <a:lnTo>
                  <a:pt x="18336" y="16028"/>
                </a:lnTo>
                <a:lnTo>
                  <a:pt x="18625" y="16028"/>
                </a:lnTo>
                <a:lnTo>
                  <a:pt x="18625" y="13077"/>
                </a:lnTo>
                <a:cubicBezTo>
                  <a:pt x="18625" y="8511"/>
                  <a:pt x="18488" y="8021"/>
                  <a:pt x="17208" y="8039"/>
                </a:cubicBezTo>
                <a:close/>
                <a:moveTo>
                  <a:pt x="12432" y="8045"/>
                </a:moveTo>
                <a:lnTo>
                  <a:pt x="11712" y="8057"/>
                </a:lnTo>
                <a:lnTo>
                  <a:pt x="11712" y="12046"/>
                </a:lnTo>
                <a:lnTo>
                  <a:pt x="11712" y="16028"/>
                </a:lnTo>
                <a:lnTo>
                  <a:pt x="12000" y="16028"/>
                </a:lnTo>
                <a:lnTo>
                  <a:pt x="12287" y="16028"/>
                </a:lnTo>
                <a:lnTo>
                  <a:pt x="12287" y="13353"/>
                </a:lnTo>
                <a:cubicBezTo>
                  <a:pt x="12287" y="10331"/>
                  <a:pt x="12411" y="9536"/>
                  <a:pt x="12880" y="9536"/>
                </a:cubicBezTo>
                <a:cubicBezTo>
                  <a:pt x="13105" y="9536"/>
                  <a:pt x="13152" y="9407"/>
                  <a:pt x="13152" y="8787"/>
                </a:cubicBezTo>
                <a:cubicBezTo>
                  <a:pt x="13152" y="8057"/>
                  <a:pt x="13131" y="8036"/>
                  <a:pt x="12432" y="8045"/>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11" name="image5.png"/>
          <p:cNvPicPr>
            <a:picLocks noChangeAspect="1"/>
          </p:cNvPicPr>
          <p:nvPr/>
        </p:nvPicPr>
        <p:blipFill>
          <a:blip r:embed="rId3">
            <a:extLst/>
          </a:blip>
          <a:srcRect l="0" t="0" r="32450" b="33983"/>
          <a:stretch>
            <a:fillRect/>
          </a:stretch>
        </p:blipFill>
        <p:spPr>
          <a:xfrm flipH="1">
            <a:off x="13690702" y="-1"/>
            <a:ext cx="12646477" cy="12347823"/>
          </a:xfrm>
          <a:prstGeom prst="rect">
            <a:avLst/>
          </a:prstGeom>
          <a:ln w="12700">
            <a:miter lim="400000"/>
          </a:ln>
        </p:spPr>
      </p:pic>
      <p:sp>
        <p:nvSpPr>
          <p:cNvPr id="712" name="Shape 712"/>
          <p:cNvSpPr/>
          <p:nvPr/>
        </p:nvSpPr>
        <p:spPr>
          <a:xfrm>
            <a:off x="17691424" y="2219234"/>
            <a:ext cx="3644539" cy="3644540"/>
          </a:xfrm>
          <a:prstGeom prst="ellipse">
            <a:avLst/>
          </a:prstGeom>
          <a:solidFill>
            <a:srgbClr val="00685D">
              <a:alpha val="35000"/>
            </a:srgbClr>
          </a:solidFill>
          <a:ln w="25400">
            <a:solidFill>
              <a:srgbClr val="FFFFFF"/>
            </a:solidFill>
            <a:bevel/>
          </a:ln>
          <a:effectLst>
            <a:outerShdw sx="100000" sy="100000" kx="0" ky="0" algn="b" rotWithShape="0" blurRad="469900" dist="0" dir="2700000">
              <a:srgbClr val="000000">
                <a:alpha val="43000"/>
              </a:srgbClr>
            </a:outerShdw>
          </a:effectLst>
        </p:spPr>
        <p:txBody>
          <a:bodyPr lIns="121919" tIns="121919" rIns="121919" bIns="121919" anchor="ctr"/>
          <a:lstStyle/>
          <a:p>
            <a:pPr defTabSz="914400">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pPr>
          </a:p>
        </p:txBody>
      </p:sp>
      <p:sp>
        <p:nvSpPr>
          <p:cNvPr id="713" name="Shape 713"/>
          <p:cNvSpPr/>
          <p:nvPr/>
        </p:nvSpPr>
        <p:spPr>
          <a:xfrm>
            <a:off x="13660755" y="-1"/>
            <a:ext cx="7630228" cy="12351143"/>
          </a:xfrm>
          <a:prstGeom prst="rect">
            <a:avLst/>
          </a:prstGeom>
          <a:gradFill>
            <a:gsLst>
              <a:gs pos="0">
                <a:srgbClr val="FFFFFF"/>
              </a:gs>
              <a:gs pos="100000">
                <a:srgbClr val="FFFFFF">
                  <a:alpha val="0"/>
                </a:srgbClr>
              </a:gs>
            </a:gsLst>
          </a:gradFill>
          <a:ln w="12700">
            <a:miter lim="400000"/>
          </a:ln>
        </p:spPr>
        <p:txBody>
          <a:bodyPr lIns="121919" tIns="121919" rIns="121919" bIns="121919" anchor="ctr"/>
          <a:lstStyle/>
          <a:p>
            <a:pPr defTabSz="914400">
              <a:defRPr sz="4800">
                <a:solidFill>
                  <a:srgbClr val="FFFFFF"/>
                </a:solidFill>
                <a:latin typeface="Arial"/>
                <a:ea typeface="Arial"/>
                <a:cs typeface="Arial"/>
                <a:sym typeface="Arial"/>
              </a:defRPr>
            </a:pPr>
          </a:p>
        </p:txBody>
      </p:sp>
      <p:grpSp>
        <p:nvGrpSpPr>
          <p:cNvPr id="717" name="Group 717"/>
          <p:cNvGrpSpPr/>
          <p:nvPr/>
        </p:nvGrpSpPr>
        <p:grpSpPr>
          <a:xfrm>
            <a:off x="17571880" y="3313295"/>
            <a:ext cx="5525146" cy="4284129"/>
            <a:chOff x="0" y="0"/>
            <a:chExt cx="5525144" cy="4284128"/>
          </a:xfrm>
        </p:grpSpPr>
        <p:sp>
          <p:nvSpPr>
            <p:cNvPr id="714" name="Shape 714"/>
            <p:cNvSpPr/>
            <p:nvPr/>
          </p:nvSpPr>
          <p:spPr>
            <a:xfrm>
              <a:off x="2008834" y="790981"/>
              <a:ext cx="3470913" cy="3493148"/>
            </a:xfrm>
            <a:prstGeom prst="ellipse">
              <a:avLst/>
            </a:pr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defTabSz="914400">
                <a:defRPr b="1" sz="4800">
                  <a:solidFill>
                    <a:srgbClr val="FFFFFF"/>
                  </a:solidFill>
                  <a:latin typeface="Arial"/>
                  <a:ea typeface="Arial"/>
                  <a:cs typeface="Arial"/>
                  <a:sym typeface="Arial"/>
                </a:defRPr>
              </a:pPr>
            </a:p>
          </p:txBody>
        </p:sp>
        <p:sp>
          <p:nvSpPr>
            <p:cNvPr id="715" name="Shape 715"/>
            <p:cNvSpPr/>
            <p:nvPr/>
          </p:nvSpPr>
          <p:spPr>
            <a:xfrm>
              <a:off x="2032000" y="2017352"/>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spcBef>
                  <a:spcPts val="600"/>
                </a:spcBef>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lvl1pPr>
            </a:lstStyle>
            <a:p>
              <a:pPr>
                <a:defRPr b="0">
                  <a:solidFill>
                    <a:srgbClr val="00685D"/>
                  </a:solidFill>
                  <a:effectLst/>
                </a:defRPr>
              </a:pPr>
              <a:r>
                <a:rPr b="1">
                  <a:solidFill>
                    <a:srgbClr val="FFFFFF"/>
                  </a:solidFill>
                  <a:effectLst>
                    <a:outerShdw sx="100000" sy="100000" kx="0" ky="0" algn="b" rotWithShape="0" blurRad="50800" dist="38100" dir="2700000">
                      <a:srgbClr val="000000">
                        <a:alpha val="43000"/>
                      </a:srgbClr>
                    </a:outerShdw>
                  </a:effectLst>
                </a:rPr>
                <a:t>Social</a:t>
              </a:r>
            </a:p>
          </p:txBody>
        </p:sp>
        <p:sp>
          <p:nvSpPr>
            <p:cNvPr id="716" name="Shape 716"/>
            <p:cNvSpPr/>
            <p:nvPr/>
          </p:nvSpPr>
          <p:spPr>
            <a:xfrm>
              <a:off x="0" y="-1"/>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lvl1pPr>
            </a:lstStyle>
            <a:p>
              <a:pPr>
                <a:defRPr b="0">
                  <a:solidFill>
                    <a:srgbClr val="00685D"/>
                  </a:solidFill>
                  <a:effectLst/>
                </a:defRPr>
              </a:pPr>
              <a:r>
                <a:rPr b="1">
                  <a:solidFill>
                    <a:srgbClr val="FFFFFF"/>
                  </a:solidFill>
                  <a:effectLst>
                    <a:outerShdw sx="100000" sy="100000" kx="0" ky="0" algn="b" rotWithShape="0" blurRad="50800" dist="38100" dir="2700000">
                      <a:srgbClr val="000000">
                        <a:alpha val="43000"/>
                      </a:srgbClr>
                    </a:outerShdw>
                  </a:effectLst>
                </a:rPr>
                <a:t>Cloud</a:t>
              </a:r>
            </a:p>
          </p:txBody>
        </p:sp>
      </p:grpSp>
      <p:grpSp>
        <p:nvGrpSpPr>
          <p:cNvPr id="720" name="Group 720"/>
          <p:cNvGrpSpPr/>
          <p:nvPr/>
        </p:nvGrpSpPr>
        <p:grpSpPr>
          <a:xfrm>
            <a:off x="17915428" y="6136277"/>
            <a:ext cx="3516311" cy="3493142"/>
            <a:chOff x="0" y="0"/>
            <a:chExt cx="3516309" cy="3493141"/>
          </a:xfrm>
        </p:grpSpPr>
        <p:sp>
          <p:nvSpPr>
            <p:cNvPr id="718" name="Shape 718"/>
            <p:cNvSpPr/>
            <p:nvPr/>
          </p:nvSpPr>
          <p:spPr>
            <a:xfrm>
              <a:off x="-1" y="0"/>
              <a:ext cx="3470914" cy="3493142"/>
            </a:xfrm>
            <a:prstGeom prst="ellipse">
              <a:avLst/>
            </a:pr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defTabSz="914400">
                <a:defRPr b="1" sz="4800">
                  <a:solidFill>
                    <a:srgbClr val="FFFFFF"/>
                  </a:solidFill>
                  <a:latin typeface="Arial"/>
                  <a:ea typeface="Arial"/>
                  <a:cs typeface="Arial"/>
                  <a:sym typeface="Arial"/>
                </a:defRPr>
              </a:pPr>
            </a:p>
          </p:txBody>
        </p:sp>
        <p:sp>
          <p:nvSpPr>
            <p:cNvPr id="719" name="Shape 719"/>
            <p:cNvSpPr/>
            <p:nvPr/>
          </p:nvSpPr>
          <p:spPr>
            <a:xfrm>
              <a:off x="23165" y="887703"/>
              <a:ext cx="3493145" cy="1746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914400">
                <a:spcBef>
                  <a:spcPts val="600"/>
                </a:spcBef>
                <a:defRPr sz="5200">
                  <a:solidFill>
                    <a:srgbClr val="00685D"/>
                  </a:solidFill>
                  <a:latin typeface="Arial"/>
                  <a:ea typeface="Arial"/>
                  <a:cs typeface="Arial"/>
                  <a:sym typeface="Arial"/>
                </a:defRPr>
              </a:pPr>
              <a:r>
                <a:rPr b="1">
                  <a:solidFill>
                    <a:srgbClr val="FFFFFF"/>
                  </a:solidFill>
                  <a:effectLst>
                    <a:outerShdw sx="100000" sy="100000" kx="0" ky="0" algn="b" rotWithShape="0" blurRad="50800" dist="38100" dir="2700000">
                      <a:srgbClr val="000000">
                        <a:alpha val="43000"/>
                      </a:srgbClr>
                    </a:outerShdw>
                  </a:effectLst>
                </a:rPr>
                <a:t>Big</a:t>
              </a:r>
              <a:br>
                <a:rPr b="1">
                  <a:solidFill>
                    <a:srgbClr val="FFFFFF"/>
                  </a:solidFill>
                  <a:effectLst>
                    <a:outerShdw sx="100000" sy="100000" kx="0" ky="0" algn="b" rotWithShape="0" blurRad="50800" dist="38100" dir="2700000">
                      <a:srgbClr val="000000">
                        <a:alpha val="43000"/>
                      </a:srgbClr>
                    </a:outerShdw>
                  </a:effectLst>
                </a:rPr>
              </a:br>
              <a:r>
                <a:rPr b="1">
                  <a:solidFill>
                    <a:srgbClr val="FFFFFF"/>
                  </a:solidFill>
                  <a:effectLst>
                    <a:outerShdw sx="100000" sy="100000" kx="0" ky="0" algn="b" rotWithShape="0" blurRad="50800" dist="38100" dir="2700000">
                      <a:srgbClr val="000000">
                        <a:alpha val="43000"/>
                      </a:srgbClr>
                    </a:outerShdw>
                  </a:effectLst>
                </a:rPr>
                <a:t>Data</a:t>
              </a:r>
            </a:p>
          </p:txBody>
        </p:sp>
      </p:grpSp>
      <p:grpSp>
        <p:nvGrpSpPr>
          <p:cNvPr id="723" name="Group 723"/>
          <p:cNvGrpSpPr/>
          <p:nvPr/>
        </p:nvGrpSpPr>
        <p:grpSpPr>
          <a:xfrm>
            <a:off x="16086628" y="4341343"/>
            <a:ext cx="3516311" cy="3493143"/>
            <a:chOff x="0" y="0"/>
            <a:chExt cx="3516309" cy="3493141"/>
          </a:xfrm>
        </p:grpSpPr>
        <p:sp>
          <p:nvSpPr>
            <p:cNvPr id="721" name="Shape 721"/>
            <p:cNvSpPr/>
            <p:nvPr/>
          </p:nvSpPr>
          <p:spPr>
            <a:xfrm>
              <a:off x="-1" y="0"/>
              <a:ext cx="3470914" cy="3493142"/>
            </a:xfrm>
            <a:prstGeom prst="ellipse">
              <a:avLst/>
            </a:pr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defTabSz="914400">
                <a:defRPr b="1" sz="4800">
                  <a:solidFill>
                    <a:srgbClr val="FFFFFF"/>
                  </a:solidFill>
                  <a:latin typeface="Arial"/>
                  <a:ea typeface="Arial"/>
                  <a:cs typeface="Arial"/>
                  <a:sym typeface="Arial"/>
                </a:defRPr>
              </a:pPr>
            </a:p>
          </p:txBody>
        </p:sp>
        <p:sp>
          <p:nvSpPr>
            <p:cNvPr id="722" name="Shape 722"/>
            <p:cNvSpPr/>
            <p:nvPr/>
          </p:nvSpPr>
          <p:spPr>
            <a:xfrm>
              <a:off x="23165" y="1226371"/>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spcBef>
                  <a:spcPts val="600"/>
                </a:spcBef>
                <a:defRPr b="1" sz="5200">
                  <a:solidFill>
                    <a:srgbClr val="FFFFFF"/>
                  </a:solidFill>
                  <a:effectLst>
                    <a:outerShdw sx="100000" sy="100000" kx="0" ky="0" algn="b" rotWithShape="0" blurRad="50800" dist="38100" dir="2700000">
                      <a:srgbClr val="000000">
                        <a:alpha val="43000"/>
                      </a:srgbClr>
                    </a:outerShdw>
                  </a:effectLst>
                  <a:latin typeface="Arial"/>
                  <a:ea typeface="Arial"/>
                  <a:cs typeface="Arial"/>
                  <a:sym typeface="Arial"/>
                </a:defRPr>
              </a:lvl1pPr>
            </a:lstStyle>
            <a:p>
              <a:pPr>
                <a:defRPr b="0">
                  <a:solidFill>
                    <a:srgbClr val="00685D"/>
                  </a:solidFill>
                  <a:effectLst/>
                </a:defRPr>
              </a:pPr>
              <a:r>
                <a:rPr b="1">
                  <a:solidFill>
                    <a:srgbClr val="FFFFFF"/>
                  </a:solidFill>
                  <a:effectLst>
                    <a:outerShdw sx="100000" sy="100000" kx="0" ky="0" algn="b" rotWithShape="0" blurRad="50800" dist="38100" dir="2700000">
                      <a:srgbClr val="000000">
                        <a:alpha val="43000"/>
                      </a:srgbClr>
                    </a:outerShdw>
                  </a:effectLst>
                </a:rPr>
                <a:t>Mobile</a:t>
              </a:r>
            </a:p>
          </p:txBody>
        </p:sp>
      </p:grpSp>
      <p:grpSp>
        <p:nvGrpSpPr>
          <p:cNvPr id="727" name="Group 727"/>
          <p:cNvGrpSpPr/>
          <p:nvPr/>
        </p:nvGrpSpPr>
        <p:grpSpPr>
          <a:xfrm>
            <a:off x="1238122" y="2977831"/>
            <a:ext cx="14047020" cy="5204918"/>
            <a:chOff x="0" y="0"/>
            <a:chExt cx="14047018" cy="5204916"/>
          </a:xfrm>
        </p:grpSpPr>
        <p:pic>
          <p:nvPicPr>
            <p:cNvPr id="724" name="image9.png"/>
            <p:cNvPicPr>
              <a:picLocks noChangeAspect="1"/>
            </p:cNvPicPr>
            <p:nvPr/>
          </p:nvPicPr>
          <p:blipFill>
            <a:blip r:embed="rId4">
              <a:extLst/>
            </a:blip>
            <a:stretch>
              <a:fillRect/>
            </a:stretch>
          </p:blipFill>
          <p:spPr>
            <a:xfrm>
              <a:off x="0" y="0"/>
              <a:ext cx="1666979" cy="1666979"/>
            </a:xfrm>
            <a:prstGeom prst="rect">
              <a:avLst/>
            </a:prstGeom>
            <a:ln w="12700" cap="flat">
              <a:noFill/>
              <a:miter lim="400000"/>
            </a:ln>
            <a:effectLst/>
          </p:spPr>
        </p:pic>
        <p:sp>
          <p:nvSpPr>
            <p:cNvPr id="725" name="Shape 725"/>
            <p:cNvSpPr/>
            <p:nvPr/>
          </p:nvSpPr>
          <p:spPr>
            <a:xfrm>
              <a:off x="1857397" y="407445"/>
              <a:ext cx="4727933"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4800">
                  <a:solidFill>
                    <a:srgbClr val="F16F3B"/>
                  </a:solidFill>
                  <a:latin typeface="Arial"/>
                  <a:ea typeface="Arial"/>
                  <a:cs typeface="Arial"/>
                  <a:sym typeface="Arial"/>
                </a:defRPr>
              </a:lvl1pPr>
            </a:lstStyle>
            <a:p>
              <a:pPr>
                <a:defRPr b="0">
                  <a:solidFill>
                    <a:srgbClr val="00685D"/>
                  </a:solidFill>
                </a:defRPr>
              </a:pPr>
              <a:r>
                <a:rPr b="1">
                  <a:solidFill>
                    <a:srgbClr val="F16F3B"/>
                  </a:solidFill>
                </a:rPr>
                <a:t>Need for Speed</a:t>
              </a:r>
            </a:p>
          </p:txBody>
        </p:sp>
        <p:sp>
          <p:nvSpPr>
            <p:cNvPr id="726" name="Shape 726"/>
            <p:cNvSpPr/>
            <p:nvPr/>
          </p:nvSpPr>
          <p:spPr>
            <a:xfrm>
              <a:off x="1855018" y="1280333"/>
              <a:ext cx="12192001" cy="3924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914400">
                <a:defRPr sz="4800">
                  <a:solidFill>
                    <a:srgbClr val="00685D"/>
                  </a:solidFill>
                  <a:latin typeface="Arial"/>
                  <a:ea typeface="Arial"/>
                  <a:cs typeface="Arial"/>
                  <a:sym typeface="Arial"/>
                </a:defRPr>
              </a:pPr>
              <a:r>
                <a:rPr>
                  <a:solidFill>
                    <a:srgbClr val="4D4D4D"/>
                  </a:solidFill>
                </a:rPr>
                <a:t>Enterprises are being driven to </a:t>
              </a:r>
              <a:r>
                <a:rPr b="1"/>
                <a:t>compete, innovate &amp; execute </a:t>
              </a:r>
              <a:r>
                <a:rPr>
                  <a:solidFill>
                    <a:srgbClr val="4D4D4D"/>
                  </a:solidFill>
                </a:rPr>
                <a:t>faster than ever before:</a:t>
              </a:r>
              <a:endParaRPr>
                <a:solidFill>
                  <a:srgbClr val="4D4D4D"/>
                </a:solidFill>
              </a:endParaRPr>
            </a:p>
            <a:p>
              <a:pPr lvl="1" marL="1028700" indent="-571500" algn="l" defTabSz="914400">
                <a:buClr>
                  <a:srgbClr val="4D4D4D"/>
                </a:buClr>
                <a:buSzPct val="100000"/>
                <a:buFont typeface="Wingdings"/>
                <a:buChar char="➢"/>
                <a:defRPr sz="3600">
                  <a:solidFill>
                    <a:srgbClr val="00685D"/>
                  </a:solidFill>
                  <a:latin typeface="Arial"/>
                  <a:ea typeface="Arial"/>
                  <a:cs typeface="Arial"/>
                  <a:sym typeface="Arial"/>
                </a:defRPr>
              </a:pPr>
              <a:r>
                <a:rPr>
                  <a:solidFill>
                    <a:srgbClr val="4D4D4D"/>
                  </a:solidFill>
                </a:rPr>
                <a:t>Global reach and emerging markets</a:t>
              </a:r>
              <a:endParaRPr>
                <a:solidFill>
                  <a:srgbClr val="4D4D4D"/>
                </a:solidFill>
              </a:endParaRPr>
            </a:p>
            <a:p>
              <a:pPr lvl="1" marL="1028700" indent="-571500" algn="l" defTabSz="914400">
                <a:buClr>
                  <a:srgbClr val="4D4D4D"/>
                </a:buClr>
                <a:buSzPct val="100000"/>
                <a:buFont typeface="Wingdings"/>
                <a:buChar char="➢"/>
                <a:defRPr sz="3600">
                  <a:solidFill>
                    <a:srgbClr val="00685D"/>
                  </a:solidFill>
                  <a:latin typeface="Arial"/>
                  <a:ea typeface="Arial"/>
                  <a:cs typeface="Arial"/>
                  <a:sym typeface="Arial"/>
                </a:defRPr>
              </a:pPr>
              <a:r>
                <a:rPr>
                  <a:solidFill>
                    <a:srgbClr val="4D4D4D"/>
                  </a:solidFill>
                </a:rPr>
                <a:t>Ever-increasing customer expectations</a:t>
              </a:r>
              <a:endParaRPr>
                <a:solidFill>
                  <a:srgbClr val="4D4D4D"/>
                </a:solidFill>
              </a:endParaRPr>
            </a:p>
            <a:p>
              <a:pPr lvl="1" marL="1028700" indent="-571500" algn="l" defTabSz="914400">
                <a:buClr>
                  <a:srgbClr val="4D4D4D"/>
                </a:buClr>
                <a:buSzPct val="100000"/>
                <a:buFont typeface="Wingdings"/>
                <a:buChar char="➢"/>
                <a:defRPr sz="3600">
                  <a:solidFill>
                    <a:srgbClr val="00685D"/>
                  </a:solidFill>
                  <a:latin typeface="Arial"/>
                  <a:ea typeface="Arial"/>
                  <a:cs typeface="Arial"/>
                  <a:sym typeface="Arial"/>
                </a:defRPr>
              </a:pPr>
              <a:r>
                <a:rPr>
                  <a:solidFill>
                    <a:srgbClr val="4D4D4D"/>
                  </a:solidFill>
                </a:rPr>
                <a:t>Legacy environment &amp; cost pressures</a:t>
              </a:r>
            </a:p>
          </p:txBody>
        </p:sp>
      </p:grpSp>
      <p:sp>
        <p:nvSpPr>
          <p:cNvPr id="728" name="Shape 728"/>
          <p:cNvSpPr/>
          <p:nvPr/>
        </p:nvSpPr>
        <p:spPr>
          <a:xfrm>
            <a:off x="1761098" y="9713480"/>
            <a:ext cx="13388622" cy="2319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914400">
              <a:defRPr sz="4800">
                <a:solidFill>
                  <a:srgbClr val="00685D"/>
                </a:solidFill>
                <a:latin typeface="Arial"/>
                <a:ea typeface="Arial"/>
                <a:cs typeface="Arial"/>
                <a:sym typeface="Arial"/>
              </a:defRPr>
            </a:pPr>
            <a:r>
              <a:rPr>
                <a:solidFill>
                  <a:srgbClr val="4D4D4D"/>
                </a:solidFill>
              </a:rPr>
              <a:t>At a time when we’re witnessing the most</a:t>
            </a:r>
            <a:r>
              <a:rPr b="1">
                <a:solidFill>
                  <a:srgbClr val="F16F3B"/>
                </a:solidFill>
              </a:rPr>
              <a:t> disruptive platform shifts</a:t>
            </a:r>
            <a:r>
              <a:rPr>
                <a:solidFill>
                  <a:srgbClr val="F16F3B"/>
                </a:solidFill>
              </a:rPr>
              <a:t> </a:t>
            </a:r>
            <a:r>
              <a:rPr>
                <a:solidFill>
                  <a:srgbClr val="4D4D4D"/>
                </a:solidFill>
              </a:rPr>
              <a:t>and advances in technology in over 30 years</a:t>
            </a:r>
          </a:p>
        </p:txBody>
      </p:sp>
      <p:grpSp>
        <p:nvGrpSpPr>
          <p:cNvPr id="734" name="Group 734"/>
          <p:cNvGrpSpPr/>
          <p:nvPr/>
        </p:nvGrpSpPr>
        <p:grpSpPr>
          <a:xfrm>
            <a:off x="13783820" y="9979376"/>
            <a:ext cx="10945804" cy="1980486"/>
            <a:chOff x="0" y="0"/>
            <a:chExt cx="10945802" cy="1980485"/>
          </a:xfrm>
        </p:grpSpPr>
        <p:pic>
          <p:nvPicPr>
            <p:cNvPr id="729" name="image10.png" descr="chevron18.png"/>
            <p:cNvPicPr>
              <a:picLocks noChangeAspect="1"/>
            </p:cNvPicPr>
            <p:nvPr/>
          </p:nvPicPr>
          <p:blipFill>
            <a:blip r:embed="rId5">
              <a:alphaModFix amt="15000"/>
              <a:extLst/>
            </a:blip>
            <a:stretch>
              <a:fillRect/>
            </a:stretch>
          </p:blipFill>
          <p:spPr>
            <a:xfrm>
              <a:off x="2009421" y="0"/>
              <a:ext cx="2930659" cy="1980486"/>
            </a:xfrm>
            <a:prstGeom prst="rect">
              <a:avLst/>
            </a:prstGeom>
            <a:ln w="12700" cap="flat">
              <a:noFill/>
              <a:miter lim="400000"/>
            </a:ln>
            <a:effectLst/>
          </p:spPr>
        </p:pic>
        <p:pic>
          <p:nvPicPr>
            <p:cNvPr id="730" name="image10.png" descr="chevron18.png"/>
            <p:cNvPicPr>
              <a:picLocks noChangeAspect="1"/>
            </p:cNvPicPr>
            <p:nvPr/>
          </p:nvPicPr>
          <p:blipFill>
            <a:blip r:embed="rId5">
              <a:alphaModFix amt="15000"/>
              <a:extLst/>
            </a:blip>
            <a:stretch>
              <a:fillRect/>
            </a:stretch>
          </p:blipFill>
          <p:spPr>
            <a:xfrm>
              <a:off x="0" y="0"/>
              <a:ext cx="2930659" cy="1980486"/>
            </a:xfrm>
            <a:prstGeom prst="rect">
              <a:avLst/>
            </a:prstGeom>
            <a:ln w="12700" cap="flat">
              <a:noFill/>
              <a:miter lim="400000"/>
            </a:ln>
            <a:effectLst/>
          </p:spPr>
        </p:pic>
        <p:pic>
          <p:nvPicPr>
            <p:cNvPr id="731" name="image10.png" descr="chevron18.png"/>
            <p:cNvPicPr>
              <a:picLocks noChangeAspect="1"/>
            </p:cNvPicPr>
            <p:nvPr/>
          </p:nvPicPr>
          <p:blipFill>
            <a:blip r:embed="rId5">
              <a:alphaModFix amt="15000"/>
              <a:extLst/>
            </a:blip>
            <a:stretch>
              <a:fillRect/>
            </a:stretch>
          </p:blipFill>
          <p:spPr>
            <a:xfrm>
              <a:off x="3996271" y="0"/>
              <a:ext cx="2930660" cy="1980486"/>
            </a:xfrm>
            <a:prstGeom prst="rect">
              <a:avLst/>
            </a:prstGeom>
            <a:ln w="12700" cap="flat">
              <a:noFill/>
              <a:miter lim="400000"/>
            </a:ln>
            <a:effectLst/>
          </p:spPr>
        </p:pic>
        <p:pic>
          <p:nvPicPr>
            <p:cNvPr id="732" name="image10.png" descr="chevron18.png"/>
            <p:cNvPicPr>
              <a:picLocks noChangeAspect="1"/>
            </p:cNvPicPr>
            <p:nvPr/>
          </p:nvPicPr>
          <p:blipFill>
            <a:blip r:embed="rId5">
              <a:alphaModFix amt="15000"/>
              <a:extLst/>
            </a:blip>
            <a:stretch>
              <a:fillRect/>
            </a:stretch>
          </p:blipFill>
          <p:spPr>
            <a:xfrm>
              <a:off x="5983127" y="0"/>
              <a:ext cx="2930660" cy="1980486"/>
            </a:xfrm>
            <a:prstGeom prst="rect">
              <a:avLst/>
            </a:prstGeom>
            <a:ln w="12700" cap="flat">
              <a:noFill/>
              <a:miter lim="400000"/>
            </a:ln>
            <a:effectLst/>
          </p:spPr>
        </p:pic>
        <p:pic>
          <p:nvPicPr>
            <p:cNvPr id="733" name="image10.png" descr="chevron18.png"/>
            <p:cNvPicPr>
              <a:picLocks noChangeAspect="1"/>
            </p:cNvPicPr>
            <p:nvPr/>
          </p:nvPicPr>
          <p:blipFill>
            <a:blip r:embed="rId5">
              <a:alphaModFix amt="15000"/>
              <a:extLst/>
            </a:blip>
            <a:stretch>
              <a:fillRect/>
            </a:stretch>
          </p:blipFill>
          <p:spPr>
            <a:xfrm>
              <a:off x="8015144" y="0"/>
              <a:ext cx="2930659" cy="1980486"/>
            </a:xfrm>
            <a:prstGeom prst="rect">
              <a:avLst/>
            </a:prstGeom>
            <a:ln w="12700" cap="flat">
              <a:noFill/>
              <a:miter lim="400000"/>
            </a:ln>
            <a:effectLst/>
          </p:spPr>
        </p:pic>
      </p:grpSp>
      <p:sp>
        <p:nvSpPr>
          <p:cNvPr id="735" name="Shape 735"/>
          <p:cNvSpPr/>
          <p:nvPr>
            <p:ph type="title" idx="4294967295"/>
          </p:nvPr>
        </p:nvSpPr>
        <p:spPr>
          <a:xfrm>
            <a:off x="12249413" y="719063"/>
            <a:ext cx="11190741" cy="1227668"/>
          </a:xfrm>
          <a:prstGeom prst="rect">
            <a:avLst/>
          </a:prstGeom>
        </p:spPr>
        <p:txBody>
          <a:bodyPr lIns="0" tIns="0" rIns="0" bIns="0" anchor="t"/>
          <a:lstStyle>
            <a:lvl1pPr>
              <a:defRPr cap="small" sz="5000">
                <a:solidFill>
                  <a:srgbClr val="53585F"/>
                </a:solidFill>
              </a:defRPr>
            </a:lvl1pPr>
          </a:lstStyle>
          <a:p>
            <a:pPr/>
            <a:r>
              <a:t>What We’re Hearing from Customers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9" name="image17.png"/>
          <p:cNvPicPr>
            <a:picLocks noChangeAspect="1"/>
          </p:cNvPicPr>
          <p:nvPr/>
        </p:nvPicPr>
        <p:blipFill>
          <a:blip r:embed="rId3">
            <a:extLst/>
          </a:blip>
          <a:stretch>
            <a:fillRect/>
          </a:stretch>
        </p:blipFill>
        <p:spPr>
          <a:xfrm>
            <a:off x="18265171" y="6057986"/>
            <a:ext cx="2269071" cy="2709337"/>
          </a:xfrm>
          <a:prstGeom prst="rect">
            <a:avLst/>
          </a:prstGeom>
          <a:ln w="12700">
            <a:miter lim="400000"/>
          </a:ln>
        </p:spPr>
      </p:pic>
      <p:pic>
        <p:nvPicPr>
          <p:cNvPr id="740" name="image18.png"/>
          <p:cNvPicPr>
            <a:picLocks noChangeAspect="1"/>
          </p:cNvPicPr>
          <p:nvPr/>
        </p:nvPicPr>
        <p:blipFill>
          <a:blip r:embed="rId4">
            <a:extLst/>
          </a:blip>
          <a:stretch>
            <a:fillRect/>
          </a:stretch>
        </p:blipFill>
        <p:spPr>
          <a:xfrm>
            <a:off x="13985208" y="6422623"/>
            <a:ext cx="1456270" cy="2438404"/>
          </a:xfrm>
          <a:prstGeom prst="rect">
            <a:avLst/>
          </a:prstGeom>
          <a:ln w="12700">
            <a:miter lim="400000"/>
          </a:ln>
        </p:spPr>
      </p:pic>
      <p:pic>
        <p:nvPicPr>
          <p:cNvPr id="741" name="image19.png"/>
          <p:cNvPicPr>
            <a:picLocks noChangeAspect="1"/>
          </p:cNvPicPr>
          <p:nvPr/>
        </p:nvPicPr>
        <p:blipFill>
          <a:blip r:embed="rId5">
            <a:extLst/>
          </a:blip>
          <a:stretch>
            <a:fillRect/>
          </a:stretch>
        </p:blipFill>
        <p:spPr>
          <a:xfrm>
            <a:off x="8950504" y="6270223"/>
            <a:ext cx="2201337" cy="2675471"/>
          </a:xfrm>
          <a:prstGeom prst="rect">
            <a:avLst/>
          </a:prstGeom>
          <a:ln w="12700">
            <a:miter lim="400000"/>
          </a:ln>
        </p:spPr>
      </p:pic>
      <p:pic>
        <p:nvPicPr>
          <p:cNvPr id="742" name="image20.png"/>
          <p:cNvPicPr>
            <a:picLocks noChangeAspect="1"/>
          </p:cNvPicPr>
          <p:nvPr/>
        </p:nvPicPr>
        <p:blipFill>
          <a:blip r:embed="rId6">
            <a:extLst/>
          </a:blip>
          <a:stretch>
            <a:fillRect/>
          </a:stretch>
        </p:blipFill>
        <p:spPr>
          <a:xfrm>
            <a:off x="3848066" y="6333066"/>
            <a:ext cx="2269070" cy="2743201"/>
          </a:xfrm>
          <a:prstGeom prst="rect">
            <a:avLst/>
          </a:prstGeom>
          <a:ln w="12700">
            <a:miter lim="400000"/>
          </a:ln>
        </p:spPr>
      </p:pic>
      <p:sp>
        <p:nvSpPr>
          <p:cNvPr id="743" name="Shape 743"/>
          <p:cNvSpPr/>
          <p:nvPr/>
        </p:nvSpPr>
        <p:spPr>
          <a:xfrm>
            <a:off x="1279481" y="9795091"/>
            <a:ext cx="21824189" cy="10820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914400">
              <a:defRPr sz="4800">
                <a:solidFill>
                  <a:srgbClr val="4D4D4D"/>
                </a:solidFill>
                <a:uFill>
                  <a:solidFill>
                    <a:srgbClr val="4D4D4D"/>
                  </a:solidFill>
                </a:uFill>
                <a:latin typeface="Avenir Next"/>
                <a:ea typeface="Avenir Next"/>
                <a:cs typeface="Avenir Next"/>
                <a:sym typeface="Avenir Next"/>
              </a:defRPr>
            </a:lvl1pPr>
          </a:lstStyle>
          <a:p>
            <a:pPr>
              <a:defRPr>
                <a:solidFill>
                  <a:srgbClr val="000000"/>
                </a:solidFill>
                <a:uFillTx/>
              </a:defRPr>
            </a:pPr>
            <a:r>
              <a:rPr>
                <a:solidFill>
                  <a:srgbClr val="4D4D4D"/>
                </a:solidFill>
                <a:uFill>
                  <a:solidFill>
                    <a:srgbClr val="4D4D4D"/>
                  </a:solidFill>
                </a:uFill>
              </a:rPr>
              <a:t>http://money.cnn.com/2014/02/28/technology/mobile/mobile-apps-internet/</a:t>
            </a:r>
          </a:p>
        </p:txBody>
      </p:sp>
      <p:sp>
        <p:nvSpPr>
          <p:cNvPr id="744" name="Shape 744"/>
          <p:cNvSpPr/>
          <p:nvPr/>
        </p:nvSpPr>
        <p:spPr>
          <a:xfrm>
            <a:off x="390615" y="2830399"/>
            <a:ext cx="23129788" cy="2758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i="1" sz="4800">
                <a:solidFill>
                  <a:srgbClr val="4D4D4D"/>
                </a:solidFill>
                <a:uFill>
                  <a:solidFill>
                    <a:srgbClr val="4D4D4D"/>
                  </a:solidFill>
                </a:uFill>
                <a:latin typeface="Avenir Next"/>
                <a:ea typeface="Avenir Next"/>
                <a:cs typeface="Avenir Next"/>
                <a:sym typeface="Avenir Next"/>
              </a:defRPr>
            </a:lvl1pPr>
          </a:lstStyle>
          <a:p>
            <a:pPr>
              <a:defRPr i="0">
                <a:solidFill>
                  <a:srgbClr val="000000"/>
                </a:solidFill>
                <a:uFillTx/>
              </a:defRPr>
            </a:pPr>
            <a:r>
              <a:rPr i="1">
                <a:solidFill>
                  <a:srgbClr val="4D4D4D"/>
                </a:solidFill>
                <a:uFill>
                  <a:solidFill>
                    <a:srgbClr val="4D4D4D"/>
                  </a:solidFill>
                </a:uFill>
              </a:rPr>
              <a:t>In January 2014, mobile devices accounted for 55% of Internet usage in the United States. Apps made up 47% of Internet traffic and 8% of traffic came from mobile browsers.</a:t>
            </a:r>
          </a:p>
        </p:txBody>
      </p:sp>
      <p:sp>
        <p:nvSpPr>
          <p:cNvPr id="745" name="Shape 745"/>
          <p:cNvSpPr/>
          <p:nvPr/>
        </p:nvSpPr>
        <p:spPr>
          <a:xfrm>
            <a:off x="17824609" y="494174"/>
            <a:ext cx="5900929"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a:r>
              <a:t>Diversity of Clients</a:t>
            </a:r>
          </a:p>
        </p:txBody>
      </p:sp>
      <p:sp>
        <p:nvSpPr>
          <p:cNvPr id="746" name="Shape 746"/>
          <p:cNvSpPr/>
          <p:nvPr/>
        </p:nvSpPr>
        <p:spPr>
          <a:xfrm>
            <a:off x="20433842" y="1237037"/>
            <a:ext cx="324669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cap="small" sz="2500">
                <a:solidFill>
                  <a:srgbClr val="53585F"/>
                </a:solidFill>
                <a:latin typeface="Helvetica"/>
                <a:ea typeface="Helvetica"/>
                <a:cs typeface="Helvetica"/>
                <a:sym typeface="Helvetica"/>
              </a:defRPr>
            </a:lvl1pPr>
          </a:lstStyle>
          <a:p>
            <a:pPr/>
            <a:r>
              <a:t>Changing the World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 name="Shape 750"/>
          <p:cNvSpPr/>
          <p:nvPr/>
        </p:nvSpPr>
        <p:spPr>
          <a:xfrm>
            <a:off x="-1" y="2777639"/>
            <a:ext cx="24384001" cy="10020450"/>
          </a:xfrm>
          <a:prstGeom prst="rect">
            <a:avLst/>
          </a:prstGeom>
          <a:gradFill>
            <a:gsLst>
              <a:gs pos="0">
                <a:srgbClr val="F2F2F2">
                  <a:alpha val="0"/>
                </a:srgbClr>
              </a:gs>
              <a:gs pos="100000">
                <a:srgbClr val="D9D9D9"/>
              </a:gs>
            </a:gsLst>
            <a:lin ang="16440000"/>
          </a:gradFill>
          <a:ln w="12700">
            <a:miter lim="400000"/>
          </a:ln>
        </p:spPr>
        <p:txBody>
          <a:bodyPr lIns="121919" tIns="121919" rIns="121919" bIns="121919" anchor="ctr"/>
          <a:lstStyle/>
          <a:p>
            <a:pPr algn="l" defTabSz="914400">
              <a:defRPr sz="4800">
                <a:solidFill>
                  <a:srgbClr val="00685D"/>
                </a:solidFill>
                <a:latin typeface="Arial"/>
                <a:ea typeface="Arial"/>
                <a:cs typeface="Arial"/>
                <a:sym typeface="Arial"/>
              </a:defRPr>
            </a:pPr>
          </a:p>
        </p:txBody>
      </p:sp>
      <p:sp>
        <p:nvSpPr>
          <p:cNvPr id="751" name="Shape 751"/>
          <p:cNvSpPr/>
          <p:nvPr/>
        </p:nvSpPr>
        <p:spPr>
          <a:xfrm>
            <a:off x="14550974" y="4163571"/>
            <a:ext cx="1" cy="6297239"/>
          </a:xfrm>
          <a:prstGeom prst="line">
            <a:avLst/>
          </a:prstGeom>
          <a:ln w="25400">
            <a:solidFill>
              <a:srgbClr val="00685D">
                <a:alpha val="50000"/>
              </a:srgbClr>
            </a:solidFill>
          </a:ln>
        </p:spPr>
        <p:txBody>
          <a:bodyPr lIns="121919" tIns="121919" rIns="121919" bIns="121919"/>
          <a:lstStyle/>
          <a:p>
            <a:pPr algn="l" defTabSz="457200">
              <a:defRPr sz="3200">
                <a:latin typeface="Helvetica"/>
                <a:ea typeface="Helvetica"/>
                <a:cs typeface="Helvetica"/>
                <a:sym typeface="Helvetica"/>
              </a:defRPr>
            </a:pPr>
          </a:p>
        </p:txBody>
      </p:sp>
      <p:sp>
        <p:nvSpPr>
          <p:cNvPr id="752" name="Shape 752"/>
          <p:cNvSpPr/>
          <p:nvPr/>
        </p:nvSpPr>
        <p:spPr>
          <a:xfrm>
            <a:off x="10810080" y="5329107"/>
            <a:ext cx="3741726" cy="518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a:defRPr>
                <a:solidFill>
                  <a:srgbClr val="000000"/>
                </a:solidFill>
                <a:latin typeface="Arial Narrow"/>
                <a:ea typeface="Arial Narrow"/>
                <a:cs typeface="Arial Narrow"/>
                <a:sym typeface="Arial Narrow"/>
              </a:defRPr>
            </a:pPr>
            <a:r>
              <a:rPr>
                <a:solidFill>
                  <a:srgbClr val="00342F"/>
                </a:solidFill>
                <a:latin typeface="Arial"/>
                <a:ea typeface="Arial"/>
                <a:cs typeface="Arial"/>
                <a:sym typeface="Arial"/>
              </a:rPr>
              <a:t>Cloud</a:t>
            </a:r>
          </a:p>
        </p:txBody>
      </p:sp>
      <p:grpSp>
        <p:nvGrpSpPr>
          <p:cNvPr id="755" name="Group 755"/>
          <p:cNvGrpSpPr/>
          <p:nvPr/>
        </p:nvGrpSpPr>
        <p:grpSpPr>
          <a:xfrm>
            <a:off x="12310136" y="4382997"/>
            <a:ext cx="660755" cy="827731"/>
            <a:chOff x="0" y="0"/>
            <a:chExt cx="660754" cy="827730"/>
          </a:xfrm>
        </p:grpSpPr>
        <p:sp>
          <p:nvSpPr>
            <p:cNvPr id="753" name="Shape 753"/>
            <p:cNvSpPr/>
            <p:nvPr/>
          </p:nvSpPr>
          <p:spPr>
            <a:xfrm>
              <a:off x="-1" y="-1"/>
              <a:ext cx="660756" cy="827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66" y="0"/>
                  </a:moveTo>
                  <a:cubicBezTo>
                    <a:pt x="2234" y="0"/>
                    <a:pt x="2234" y="0"/>
                    <a:pt x="2234" y="0"/>
                  </a:cubicBezTo>
                  <a:cubicBezTo>
                    <a:pt x="1024" y="0"/>
                    <a:pt x="0" y="614"/>
                    <a:pt x="0" y="1340"/>
                  </a:cubicBezTo>
                  <a:cubicBezTo>
                    <a:pt x="0" y="20260"/>
                    <a:pt x="0" y="20260"/>
                    <a:pt x="0" y="20260"/>
                  </a:cubicBezTo>
                  <a:cubicBezTo>
                    <a:pt x="0" y="21014"/>
                    <a:pt x="1024" y="21600"/>
                    <a:pt x="2234" y="21600"/>
                  </a:cubicBezTo>
                  <a:cubicBezTo>
                    <a:pt x="19366" y="21600"/>
                    <a:pt x="19366" y="21600"/>
                    <a:pt x="19366" y="21600"/>
                  </a:cubicBezTo>
                  <a:cubicBezTo>
                    <a:pt x="20576" y="21600"/>
                    <a:pt x="21600" y="21014"/>
                    <a:pt x="21600" y="20260"/>
                  </a:cubicBezTo>
                  <a:cubicBezTo>
                    <a:pt x="21600" y="1340"/>
                    <a:pt x="21600" y="1340"/>
                    <a:pt x="21600" y="1340"/>
                  </a:cubicBezTo>
                  <a:cubicBezTo>
                    <a:pt x="21600" y="614"/>
                    <a:pt x="20576" y="0"/>
                    <a:pt x="19366" y="0"/>
                  </a:cubicBezTo>
                  <a:close/>
                  <a:moveTo>
                    <a:pt x="10800" y="20623"/>
                  </a:moveTo>
                  <a:cubicBezTo>
                    <a:pt x="10102" y="20623"/>
                    <a:pt x="9497" y="20260"/>
                    <a:pt x="9497" y="19842"/>
                  </a:cubicBezTo>
                  <a:cubicBezTo>
                    <a:pt x="9497" y="19423"/>
                    <a:pt x="10102" y="19060"/>
                    <a:pt x="10800" y="19060"/>
                  </a:cubicBezTo>
                  <a:cubicBezTo>
                    <a:pt x="11498" y="19060"/>
                    <a:pt x="12103" y="19423"/>
                    <a:pt x="12103" y="19842"/>
                  </a:cubicBezTo>
                  <a:cubicBezTo>
                    <a:pt x="12103" y="20260"/>
                    <a:pt x="11498" y="20623"/>
                    <a:pt x="10800" y="20623"/>
                  </a:cubicBezTo>
                  <a:close/>
                  <a:moveTo>
                    <a:pt x="20017" y="16326"/>
                  </a:moveTo>
                  <a:cubicBezTo>
                    <a:pt x="20017" y="17051"/>
                    <a:pt x="19040" y="17665"/>
                    <a:pt x="17783" y="17665"/>
                  </a:cubicBezTo>
                  <a:cubicBezTo>
                    <a:pt x="3817" y="17665"/>
                    <a:pt x="3817" y="17665"/>
                    <a:pt x="3817" y="17665"/>
                  </a:cubicBezTo>
                  <a:cubicBezTo>
                    <a:pt x="2560" y="17665"/>
                    <a:pt x="1583" y="17051"/>
                    <a:pt x="1583" y="16326"/>
                  </a:cubicBezTo>
                  <a:cubicBezTo>
                    <a:pt x="1583" y="2288"/>
                    <a:pt x="1583" y="2288"/>
                    <a:pt x="1583" y="2288"/>
                  </a:cubicBezTo>
                  <a:cubicBezTo>
                    <a:pt x="1583" y="1535"/>
                    <a:pt x="2560" y="949"/>
                    <a:pt x="3817" y="949"/>
                  </a:cubicBezTo>
                  <a:cubicBezTo>
                    <a:pt x="17783" y="949"/>
                    <a:pt x="17783" y="949"/>
                    <a:pt x="17783" y="949"/>
                  </a:cubicBezTo>
                  <a:cubicBezTo>
                    <a:pt x="19040" y="949"/>
                    <a:pt x="20017" y="1535"/>
                    <a:pt x="20017" y="2288"/>
                  </a:cubicBezTo>
                  <a:lnTo>
                    <a:pt x="20017" y="16326"/>
                  </a:lnTo>
                  <a:close/>
                </a:path>
              </a:pathLst>
            </a:custGeom>
            <a:solidFill>
              <a:srgbClr val="00685D"/>
            </a:solidFill>
            <a:ln w="12700" cap="flat">
              <a:noFill/>
              <a:miter lim="400000"/>
            </a:ln>
            <a:effectLst/>
          </p:spPr>
          <p:txBody>
            <a:bodyPr wrap="square" lIns="121919" tIns="121919" rIns="121919" bIns="121919" numCol="1" anchor="t">
              <a:noAutofit/>
            </a:bodyPr>
            <a:lstStyle/>
            <a:p>
              <a:pPr algn="l" defTabSz="914400">
                <a:defRPr sz="4800">
                  <a:solidFill>
                    <a:srgbClr val="00685D"/>
                  </a:solidFill>
                  <a:latin typeface="Arial"/>
                  <a:ea typeface="Arial"/>
                  <a:cs typeface="Arial"/>
                  <a:sym typeface="Arial"/>
                </a:defRPr>
              </a:pPr>
            </a:p>
          </p:txBody>
        </p:sp>
        <p:sp>
          <p:nvSpPr>
            <p:cNvPr id="754" name="Shape 754"/>
            <p:cNvSpPr/>
            <p:nvPr/>
          </p:nvSpPr>
          <p:spPr>
            <a:xfrm>
              <a:off x="94519" y="157012"/>
              <a:ext cx="471523" cy="218266"/>
            </a:xfrm>
            <a:custGeom>
              <a:avLst/>
              <a:gdLst/>
              <a:ahLst/>
              <a:cxnLst>
                <a:cxn ang="0">
                  <a:pos x="wd2" y="hd2"/>
                </a:cxn>
                <a:cxn ang="5400000">
                  <a:pos x="wd2" y="hd2"/>
                </a:cxn>
                <a:cxn ang="10800000">
                  <a:pos x="wd2" y="hd2"/>
                </a:cxn>
                <a:cxn ang="16200000">
                  <a:pos x="wd2" y="hd2"/>
                </a:cxn>
              </a:cxnLst>
              <a:rect l="0" t="0" r="r" b="b"/>
              <a:pathLst>
                <a:path w="21510" h="21471" fill="norm" stroke="1" extrusionOk="0">
                  <a:moveTo>
                    <a:pt x="14001" y="2"/>
                  </a:moveTo>
                  <a:cubicBezTo>
                    <a:pt x="12029" y="-81"/>
                    <a:pt x="10315" y="1983"/>
                    <a:pt x="9583" y="4963"/>
                  </a:cubicBezTo>
                  <a:cubicBezTo>
                    <a:pt x="9094" y="4589"/>
                    <a:pt x="8554" y="4381"/>
                    <a:pt x="7977" y="4356"/>
                  </a:cubicBezTo>
                  <a:cubicBezTo>
                    <a:pt x="6041" y="4281"/>
                    <a:pt x="4404" y="6428"/>
                    <a:pt x="4007" y="9350"/>
                  </a:cubicBezTo>
                  <a:cubicBezTo>
                    <a:pt x="3760" y="9242"/>
                    <a:pt x="3497" y="9183"/>
                    <a:pt x="3230" y="9175"/>
                  </a:cubicBezTo>
                  <a:cubicBezTo>
                    <a:pt x="1489" y="9108"/>
                    <a:pt x="42" y="11297"/>
                    <a:pt x="1" y="14061"/>
                  </a:cubicBezTo>
                  <a:cubicBezTo>
                    <a:pt x="-40" y="16824"/>
                    <a:pt x="1340" y="19113"/>
                    <a:pt x="3080" y="19188"/>
                  </a:cubicBezTo>
                  <a:cubicBezTo>
                    <a:pt x="3626" y="19205"/>
                    <a:pt x="4146" y="19014"/>
                    <a:pt x="4599" y="18639"/>
                  </a:cubicBezTo>
                  <a:cubicBezTo>
                    <a:pt x="5356" y="19913"/>
                    <a:pt x="6602" y="20787"/>
                    <a:pt x="8023" y="20845"/>
                  </a:cubicBezTo>
                  <a:cubicBezTo>
                    <a:pt x="9166" y="20886"/>
                    <a:pt x="10212" y="20395"/>
                    <a:pt x="10994" y="19571"/>
                  </a:cubicBezTo>
                  <a:cubicBezTo>
                    <a:pt x="11633" y="20703"/>
                    <a:pt x="12544" y="21427"/>
                    <a:pt x="13558" y="21469"/>
                  </a:cubicBezTo>
                  <a:cubicBezTo>
                    <a:pt x="14882" y="21519"/>
                    <a:pt x="16061" y="20404"/>
                    <a:pt x="16720" y="18681"/>
                  </a:cubicBezTo>
                  <a:cubicBezTo>
                    <a:pt x="17147" y="19097"/>
                    <a:pt x="17636" y="19347"/>
                    <a:pt x="18151" y="19363"/>
                  </a:cubicBezTo>
                  <a:cubicBezTo>
                    <a:pt x="19954" y="19438"/>
                    <a:pt x="21462" y="16774"/>
                    <a:pt x="21509" y="13445"/>
                  </a:cubicBezTo>
                  <a:cubicBezTo>
                    <a:pt x="21560" y="10215"/>
                    <a:pt x="20237" y="7544"/>
                    <a:pt x="18527" y="7285"/>
                  </a:cubicBezTo>
                  <a:cubicBezTo>
                    <a:pt x="18296" y="3265"/>
                    <a:pt x="16380" y="94"/>
                    <a:pt x="14001" y="2"/>
                  </a:cubicBezTo>
                  <a:close/>
                </a:path>
              </a:pathLst>
            </a:custGeom>
            <a:solidFill>
              <a:srgbClr val="00685D"/>
            </a:solidFill>
            <a:ln w="12700" cap="flat">
              <a:noFill/>
              <a:miter lim="400000"/>
            </a:ln>
            <a:effectLst/>
          </p:spPr>
          <p:txBody>
            <a:bodyPr wrap="square" lIns="121919" tIns="121919" rIns="121919" bIns="121919" numCol="1" anchor="t">
              <a:noAutofit/>
            </a:bodyPr>
            <a:lstStyle/>
            <a:p>
              <a:pPr algn="l" defTabSz="1826511">
                <a:defRPr sz="3600">
                  <a:latin typeface="Arial"/>
                  <a:ea typeface="Arial"/>
                  <a:cs typeface="Arial"/>
                  <a:sym typeface="Arial"/>
                </a:defRPr>
              </a:pPr>
            </a:p>
          </p:txBody>
        </p:sp>
      </p:grpSp>
      <p:sp>
        <p:nvSpPr>
          <p:cNvPr id="756" name="Shape 756"/>
          <p:cNvSpPr/>
          <p:nvPr/>
        </p:nvSpPr>
        <p:spPr>
          <a:xfrm flipH="1">
            <a:off x="10824540" y="4240957"/>
            <a:ext cx="1" cy="6297238"/>
          </a:xfrm>
          <a:prstGeom prst="line">
            <a:avLst/>
          </a:prstGeom>
          <a:ln w="25400">
            <a:solidFill>
              <a:srgbClr val="00685D">
                <a:alpha val="50000"/>
              </a:srgbClr>
            </a:solidFill>
          </a:ln>
        </p:spPr>
        <p:txBody>
          <a:bodyPr lIns="121919" tIns="121919" rIns="121919" bIns="121919"/>
          <a:lstStyle/>
          <a:p>
            <a:pPr algn="l" defTabSz="457200">
              <a:defRPr sz="3200">
                <a:latin typeface="Helvetica"/>
                <a:ea typeface="Helvetica"/>
                <a:cs typeface="Helvetica"/>
                <a:sym typeface="Helvetica"/>
              </a:defRPr>
            </a:pPr>
          </a:p>
        </p:txBody>
      </p:sp>
      <p:sp>
        <p:nvSpPr>
          <p:cNvPr id="757" name="Shape 757"/>
          <p:cNvSpPr/>
          <p:nvPr/>
        </p:nvSpPr>
        <p:spPr>
          <a:xfrm flipH="1">
            <a:off x="7158266" y="4240957"/>
            <a:ext cx="1" cy="6297238"/>
          </a:xfrm>
          <a:prstGeom prst="line">
            <a:avLst/>
          </a:prstGeom>
          <a:ln w="25400">
            <a:solidFill>
              <a:srgbClr val="00685D">
                <a:alpha val="50000"/>
              </a:srgbClr>
            </a:solidFill>
          </a:ln>
        </p:spPr>
        <p:txBody>
          <a:bodyPr lIns="121919" tIns="121919" rIns="121919" bIns="121919"/>
          <a:lstStyle/>
          <a:p>
            <a:pPr algn="l" defTabSz="457200">
              <a:defRPr sz="3200">
                <a:latin typeface="Helvetica"/>
                <a:ea typeface="Helvetica"/>
                <a:cs typeface="Helvetica"/>
                <a:sym typeface="Helvetica"/>
              </a:defRPr>
            </a:pPr>
          </a:p>
        </p:txBody>
      </p:sp>
      <p:sp>
        <p:nvSpPr>
          <p:cNvPr id="758" name="Shape 758"/>
          <p:cNvSpPr/>
          <p:nvPr/>
        </p:nvSpPr>
        <p:spPr>
          <a:xfrm>
            <a:off x="11528162" y="3060621"/>
            <a:ext cx="7119347" cy="8021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 y="15680"/>
                </a:moveTo>
                <a:lnTo>
                  <a:pt x="0" y="21600"/>
                </a:lnTo>
                <a:lnTo>
                  <a:pt x="20115" y="19705"/>
                </a:lnTo>
                <a:lnTo>
                  <a:pt x="21160" y="19691"/>
                </a:lnTo>
                <a:lnTo>
                  <a:pt x="21600" y="0"/>
                </a:lnTo>
                <a:lnTo>
                  <a:pt x="20064" y="2422"/>
                </a:lnTo>
                <a:lnTo>
                  <a:pt x="18304" y="4498"/>
                </a:lnTo>
                <a:lnTo>
                  <a:pt x="15636" y="6466"/>
                </a:lnTo>
                <a:lnTo>
                  <a:pt x="11733" y="9067"/>
                </a:lnTo>
                <a:lnTo>
                  <a:pt x="9356" y="10412"/>
                </a:lnTo>
                <a:lnTo>
                  <a:pt x="4080" y="12545"/>
                </a:lnTo>
                <a:lnTo>
                  <a:pt x="832" y="13802"/>
                </a:lnTo>
                <a:lnTo>
                  <a:pt x="6" y="15680"/>
                </a:lnTo>
                <a:close/>
              </a:path>
            </a:pathLst>
          </a:custGeom>
          <a:solidFill>
            <a:srgbClr val="3EA7BC"/>
          </a:solidFill>
          <a:ln w="12700">
            <a:miter lim="400000"/>
          </a:ln>
        </p:spPr>
        <p:txBody>
          <a:bodyPr lIns="121919" tIns="121919" rIns="121919" bIns="121919" anchor="ctr"/>
          <a:lstStyle/>
          <a:p>
            <a:pPr algn="l" defTabSz="914400">
              <a:defRPr sz="3600">
                <a:solidFill>
                  <a:srgbClr val="AEBF2F"/>
                </a:solidFill>
                <a:latin typeface="Arial"/>
                <a:ea typeface="Arial"/>
                <a:cs typeface="Arial"/>
                <a:sym typeface="Arial"/>
              </a:defRPr>
            </a:pPr>
          </a:p>
        </p:txBody>
      </p:sp>
      <p:sp>
        <p:nvSpPr>
          <p:cNvPr id="759" name="Shape 759"/>
          <p:cNvSpPr/>
          <p:nvPr/>
        </p:nvSpPr>
        <p:spPr>
          <a:xfrm rot="19739734">
            <a:off x="3307741" y="3948906"/>
            <a:ext cx="17525948" cy="5062418"/>
          </a:xfrm>
          <a:custGeom>
            <a:avLst/>
            <a:gdLst/>
            <a:ahLst/>
            <a:cxnLst>
              <a:cxn ang="0">
                <a:pos x="wd2" y="hd2"/>
              </a:cxn>
              <a:cxn ang="5400000">
                <a:pos x="wd2" y="hd2"/>
              </a:cxn>
              <a:cxn ang="10800000">
                <a:pos x="wd2" y="hd2"/>
              </a:cxn>
              <a:cxn ang="16200000">
                <a:pos x="wd2" y="hd2"/>
              </a:cxn>
            </a:cxnLst>
            <a:rect l="0" t="0" r="r" b="b"/>
            <a:pathLst>
              <a:path w="21600" h="20132" fill="norm" stroke="1" extrusionOk="0">
                <a:moveTo>
                  <a:pt x="19846" y="8194"/>
                </a:moveTo>
                <a:lnTo>
                  <a:pt x="21600" y="12098"/>
                </a:lnTo>
                <a:lnTo>
                  <a:pt x="19824" y="17334"/>
                </a:lnTo>
                <a:lnTo>
                  <a:pt x="19760" y="14486"/>
                </a:lnTo>
                <a:cubicBezTo>
                  <a:pt x="17695" y="14097"/>
                  <a:pt x="10744" y="21600"/>
                  <a:pt x="7451" y="19873"/>
                </a:cubicBezTo>
                <a:cubicBezTo>
                  <a:pt x="4157" y="18146"/>
                  <a:pt x="1475" y="9023"/>
                  <a:pt x="0" y="4126"/>
                </a:cubicBezTo>
                <a:lnTo>
                  <a:pt x="923" y="0"/>
                </a:lnTo>
                <a:cubicBezTo>
                  <a:pt x="2380" y="3252"/>
                  <a:pt x="4945" y="12607"/>
                  <a:pt x="8118" y="14401"/>
                </a:cubicBezTo>
                <a:cubicBezTo>
                  <a:pt x="11291" y="16194"/>
                  <a:pt x="17972" y="11150"/>
                  <a:pt x="19959" y="10761"/>
                </a:cubicBezTo>
                <a:lnTo>
                  <a:pt x="19846" y="8194"/>
                </a:lnTo>
                <a:close/>
              </a:path>
            </a:pathLst>
          </a:custGeom>
          <a:solidFill>
            <a:srgbClr val="8C2F0A"/>
          </a:solidFill>
          <a:ln w="50800">
            <a:solidFill>
              <a:srgbClr val="FFFFFF"/>
            </a:solidFill>
          </a:ln>
          <a:effectLst>
            <a:outerShdw sx="100000" sy="100000" kx="0" ky="0" algn="b" rotWithShape="0" blurRad="774700" dist="635000" dir="5400000">
              <a:srgbClr val="000000">
                <a:alpha val="31000"/>
              </a:srgbClr>
            </a:outerShdw>
          </a:effectLst>
        </p:spPr>
        <p:txBody>
          <a:bodyPr lIns="121919" tIns="121919" rIns="121919" bIns="121919" anchor="ctr"/>
          <a:lstStyle/>
          <a:p>
            <a:pPr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pPr>
          </a:p>
        </p:txBody>
      </p:sp>
      <p:sp>
        <p:nvSpPr>
          <p:cNvPr id="760" name="Shape 760"/>
          <p:cNvSpPr/>
          <p:nvPr/>
        </p:nvSpPr>
        <p:spPr>
          <a:xfrm>
            <a:off x="3712450" y="3263567"/>
            <a:ext cx="10972871" cy="83599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1826762">
              <a:defRPr b="1" sz="4200">
                <a:solidFill>
                  <a:srgbClr val="1C7B70"/>
                </a:solidFill>
                <a:latin typeface="Arial"/>
                <a:ea typeface="Arial"/>
                <a:cs typeface="Arial"/>
                <a:sym typeface="Arial"/>
              </a:defRPr>
            </a:lvl1pPr>
          </a:lstStyle>
          <a:p>
            <a:pPr>
              <a:defRPr b="0">
                <a:solidFill>
                  <a:srgbClr val="000000"/>
                </a:solidFill>
                <a:latin typeface="Arial Narrow"/>
                <a:ea typeface="Arial Narrow"/>
                <a:cs typeface="Arial Narrow"/>
                <a:sym typeface="Arial Narrow"/>
              </a:defRPr>
            </a:pPr>
            <a:r>
              <a:rPr b="1">
                <a:solidFill>
                  <a:srgbClr val="1C7B70"/>
                </a:solidFill>
                <a:latin typeface="Arial"/>
                <a:ea typeface="Arial"/>
                <a:cs typeface="Arial"/>
                <a:sym typeface="Arial"/>
              </a:rPr>
              <a:t>IT Technology Eras</a:t>
            </a:r>
          </a:p>
        </p:txBody>
      </p:sp>
      <p:sp>
        <p:nvSpPr>
          <p:cNvPr id="761" name="Shape 761"/>
          <p:cNvSpPr/>
          <p:nvPr/>
        </p:nvSpPr>
        <p:spPr>
          <a:xfrm>
            <a:off x="3722940" y="5329104"/>
            <a:ext cx="3403601" cy="518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a:defRPr>
                <a:solidFill>
                  <a:srgbClr val="000000"/>
                </a:solidFill>
                <a:latin typeface="Arial Narrow"/>
                <a:ea typeface="Arial Narrow"/>
                <a:cs typeface="Arial Narrow"/>
                <a:sym typeface="Arial Narrow"/>
              </a:defRPr>
            </a:pPr>
            <a:r>
              <a:rPr>
                <a:solidFill>
                  <a:srgbClr val="00342F"/>
                </a:solidFill>
                <a:latin typeface="Arial"/>
                <a:ea typeface="Arial"/>
                <a:cs typeface="Arial"/>
                <a:sym typeface="Arial"/>
              </a:rPr>
              <a:t>Mainframe</a:t>
            </a:r>
          </a:p>
        </p:txBody>
      </p:sp>
      <p:sp>
        <p:nvSpPr>
          <p:cNvPr id="762" name="Shape 762"/>
          <p:cNvSpPr/>
          <p:nvPr/>
        </p:nvSpPr>
        <p:spPr>
          <a:xfrm>
            <a:off x="7139511" y="5329104"/>
            <a:ext cx="3670572" cy="518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a:defRPr>
                <a:solidFill>
                  <a:srgbClr val="000000"/>
                </a:solidFill>
                <a:latin typeface="Arial Narrow"/>
                <a:ea typeface="Arial Narrow"/>
                <a:cs typeface="Arial Narrow"/>
                <a:sym typeface="Arial Narrow"/>
              </a:defRPr>
            </a:pPr>
            <a:r>
              <a:rPr>
                <a:solidFill>
                  <a:srgbClr val="00342F"/>
                </a:solidFill>
                <a:latin typeface="Arial"/>
                <a:ea typeface="Arial"/>
                <a:cs typeface="Arial"/>
                <a:sym typeface="Arial"/>
              </a:rPr>
              <a:t>Client-Server</a:t>
            </a:r>
          </a:p>
        </p:txBody>
      </p:sp>
      <p:sp>
        <p:nvSpPr>
          <p:cNvPr id="763" name="Shape 763"/>
          <p:cNvSpPr/>
          <p:nvPr/>
        </p:nvSpPr>
        <p:spPr>
          <a:xfrm>
            <a:off x="8035749" y="4459255"/>
            <a:ext cx="1139883" cy="736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44"/>
                </a:moveTo>
                <a:lnTo>
                  <a:pt x="9130" y="16744"/>
                </a:lnTo>
                <a:lnTo>
                  <a:pt x="9130" y="20720"/>
                </a:lnTo>
                <a:lnTo>
                  <a:pt x="5644" y="20720"/>
                </a:lnTo>
                <a:lnTo>
                  <a:pt x="5644" y="21600"/>
                </a:lnTo>
                <a:lnTo>
                  <a:pt x="15948" y="21600"/>
                </a:lnTo>
                <a:lnTo>
                  <a:pt x="15948" y="20720"/>
                </a:lnTo>
                <a:lnTo>
                  <a:pt x="12470" y="20720"/>
                </a:lnTo>
                <a:lnTo>
                  <a:pt x="12470" y="16744"/>
                </a:lnTo>
                <a:lnTo>
                  <a:pt x="21600" y="16744"/>
                </a:lnTo>
                <a:lnTo>
                  <a:pt x="21600" y="0"/>
                </a:lnTo>
                <a:lnTo>
                  <a:pt x="0" y="0"/>
                </a:lnTo>
                <a:lnTo>
                  <a:pt x="0" y="16744"/>
                </a:lnTo>
                <a:close/>
                <a:moveTo>
                  <a:pt x="1889" y="2377"/>
                </a:moveTo>
                <a:lnTo>
                  <a:pt x="19719" y="2377"/>
                </a:lnTo>
                <a:lnTo>
                  <a:pt x="19719" y="14366"/>
                </a:lnTo>
                <a:lnTo>
                  <a:pt x="1889" y="14366"/>
                </a:lnTo>
                <a:lnTo>
                  <a:pt x="1889" y="2377"/>
                </a:lnTo>
                <a:close/>
              </a:path>
            </a:pathLst>
          </a:custGeom>
          <a:solidFill>
            <a:srgbClr val="00685D"/>
          </a:solidFill>
          <a:ln w="12700">
            <a:miter lim="400000"/>
          </a:ln>
        </p:spPr>
        <p:txBody>
          <a:bodyPr lIns="121919" tIns="121919" rIns="121919" bIns="121919"/>
          <a:lstStyle/>
          <a:p>
            <a:pPr algn="l" defTabSz="914400">
              <a:defRPr sz="4800">
                <a:solidFill>
                  <a:srgbClr val="00685D"/>
                </a:solidFill>
                <a:latin typeface="Arial"/>
                <a:ea typeface="Arial"/>
                <a:cs typeface="Arial"/>
                <a:sym typeface="Arial"/>
              </a:defRPr>
            </a:pPr>
          </a:p>
        </p:txBody>
      </p:sp>
      <p:sp>
        <p:nvSpPr>
          <p:cNvPr id="764" name="Shape 764"/>
          <p:cNvSpPr/>
          <p:nvPr/>
        </p:nvSpPr>
        <p:spPr>
          <a:xfrm>
            <a:off x="9276460" y="4505506"/>
            <a:ext cx="485663" cy="705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88" y="0"/>
                </a:moveTo>
                <a:cubicBezTo>
                  <a:pt x="2872" y="0"/>
                  <a:pt x="2872" y="0"/>
                  <a:pt x="2872" y="0"/>
                </a:cubicBezTo>
                <a:cubicBezTo>
                  <a:pt x="1294" y="0"/>
                  <a:pt x="0" y="668"/>
                  <a:pt x="0" y="1503"/>
                </a:cubicBezTo>
                <a:cubicBezTo>
                  <a:pt x="0" y="20097"/>
                  <a:pt x="0" y="20097"/>
                  <a:pt x="0" y="20097"/>
                </a:cubicBezTo>
                <a:cubicBezTo>
                  <a:pt x="0" y="20932"/>
                  <a:pt x="1294" y="21600"/>
                  <a:pt x="2872" y="21600"/>
                </a:cubicBezTo>
                <a:cubicBezTo>
                  <a:pt x="18688" y="21600"/>
                  <a:pt x="18688" y="21600"/>
                  <a:pt x="18688" y="21600"/>
                </a:cubicBezTo>
                <a:cubicBezTo>
                  <a:pt x="20306" y="21600"/>
                  <a:pt x="21600" y="20932"/>
                  <a:pt x="21600" y="20097"/>
                </a:cubicBezTo>
                <a:cubicBezTo>
                  <a:pt x="21600" y="1503"/>
                  <a:pt x="21600" y="1503"/>
                  <a:pt x="21600" y="1503"/>
                </a:cubicBezTo>
                <a:cubicBezTo>
                  <a:pt x="21600" y="668"/>
                  <a:pt x="20306" y="0"/>
                  <a:pt x="18688" y="0"/>
                </a:cubicBezTo>
                <a:close/>
                <a:moveTo>
                  <a:pt x="10800" y="2442"/>
                </a:moveTo>
                <a:cubicBezTo>
                  <a:pt x="12216" y="2442"/>
                  <a:pt x="13348" y="3026"/>
                  <a:pt x="13348" y="3757"/>
                </a:cubicBezTo>
                <a:cubicBezTo>
                  <a:pt x="13348" y="4487"/>
                  <a:pt x="12216" y="5071"/>
                  <a:pt x="10800" y="5071"/>
                </a:cubicBezTo>
                <a:cubicBezTo>
                  <a:pt x="9384" y="5071"/>
                  <a:pt x="8211" y="4487"/>
                  <a:pt x="8211" y="3757"/>
                </a:cubicBezTo>
                <a:cubicBezTo>
                  <a:pt x="8211" y="3026"/>
                  <a:pt x="9384" y="2442"/>
                  <a:pt x="10800" y="2442"/>
                </a:cubicBezTo>
                <a:close/>
                <a:moveTo>
                  <a:pt x="18202" y="19033"/>
                </a:moveTo>
                <a:cubicBezTo>
                  <a:pt x="3398" y="19033"/>
                  <a:pt x="3398" y="19033"/>
                  <a:pt x="3398" y="19033"/>
                </a:cubicBezTo>
                <a:cubicBezTo>
                  <a:pt x="3398" y="18553"/>
                  <a:pt x="3398" y="18553"/>
                  <a:pt x="3398" y="18553"/>
                </a:cubicBezTo>
                <a:cubicBezTo>
                  <a:pt x="18202" y="18553"/>
                  <a:pt x="18202" y="18553"/>
                  <a:pt x="18202" y="18553"/>
                </a:cubicBezTo>
                <a:lnTo>
                  <a:pt x="18202" y="19033"/>
                </a:lnTo>
                <a:close/>
                <a:moveTo>
                  <a:pt x="18202" y="17593"/>
                </a:moveTo>
                <a:cubicBezTo>
                  <a:pt x="3398" y="17593"/>
                  <a:pt x="3398" y="17593"/>
                  <a:pt x="3398" y="17593"/>
                </a:cubicBezTo>
                <a:cubicBezTo>
                  <a:pt x="3398" y="17134"/>
                  <a:pt x="3398" y="17134"/>
                  <a:pt x="3398" y="17134"/>
                </a:cubicBezTo>
                <a:cubicBezTo>
                  <a:pt x="18202" y="17134"/>
                  <a:pt x="18202" y="17134"/>
                  <a:pt x="18202" y="17134"/>
                </a:cubicBezTo>
                <a:lnTo>
                  <a:pt x="18202" y="17593"/>
                </a:lnTo>
                <a:close/>
                <a:moveTo>
                  <a:pt x="18202" y="16174"/>
                </a:moveTo>
                <a:cubicBezTo>
                  <a:pt x="3398" y="16174"/>
                  <a:pt x="3398" y="16174"/>
                  <a:pt x="3398" y="16174"/>
                </a:cubicBezTo>
                <a:cubicBezTo>
                  <a:pt x="3398" y="15694"/>
                  <a:pt x="3398" y="15694"/>
                  <a:pt x="3398" y="15694"/>
                </a:cubicBezTo>
                <a:cubicBezTo>
                  <a:pt x="18202" y="15694"/>
                  <a:pt x="18202" y="15694"/>
                  <a:pt x="18202" y="15694"/>
                </a:cubicBezTo>
                <a:lnTo>
                  <a:pt x="18202" y="16174"/>
                </a:lnTo>
                <a:close/>
                <a:moveTo>
                  <a:pt x="18202" y="14734"/>
                </a:moveTo>
                <a:cubicBezTo>
                  <a:pt x="3398" y="14734"/>
                  <a:pt x="3398" y="14734"/>
                  <a:pt x="3398" y="14734"/>
                </a:cubicBezTo>
                <a:cubicBezTo>
                  <a:pt x="3398" y="14254"/>
                  <a:pt x="3398" y="14254"/>
                  <a:pt x="3398" y="14254"/>
                </a:cubicBezTo>
                <a:cubicBezTo>
                  <a:pt x="18202" y="14254"/>
                  <a:pt x="18202" y="14254"/>
                  <a:pt x="18202" y="14254"/>
                </a:cubicBezTo>
                <a:lnTo>
                  <a:pt x="18202" y="14734"/>
                </a:lnTo>
                <a:close/>
              </a:path>
            </a:pathLst>
          </a:custGeom>
          <a:solidFill>
            <a:srgbClr val="00685D"/>
          </a:solidFill>
          <a:ln w="12700">
            <a:miter lim="400000"/>
          </a:ln>
        </p:spPr>
        <p:txBody>
          <a:bodyPr lIns="121919" tIns="121919" rIns="121919" bIns="121919"/>
          <a:lstStyle/>
          <a:p>
            <a:pPr algn="l" defTabSz="914400">
              <a:defRPr sz="4800">
                <a:solidFill>
                  <a:srgbClr val="00685D"/>
                </a:solidFill>
                <a:latin typeface="Arial"/>
                <a:ea typeface="Arial"/>
                <a:cs typeface="Arial"/>
                <a:sym typeface="Arial"/>
              </a:defRPr>
            </a:pPr>
          </a:p>
        </p:txBody>
      </p:sp>
      <p:grpSp>
        <p:nvGrpSpPr>
          <p:cNvPr id="772" name="Group 772"/>
          <p:cNvGrpSpPr/>
          <p:nvPr/>
        </p:nvGrpSpPr>
        <p:grpSpPr>
          <a:xfrm>
            <a:off x="4852295" y="4442218"/>
            <a:ext cx="1158807" cy="768511"/>
            <a:chOff x="0" y="0"/>
            <a:chExt cx="1158805" cy="768509"/>
          </a:xfrm>
        </p:grpSpPr>
        <p:grpSp>
          <p:nvGrpSpPr>
            <p:cNvPr id="768" name="Group 768"/>
            <p:cNvGrpSpPr/>
            <p:nvPr/>
          </p:nvGrpSpPr>
          <p:grpSpPr>
            <a:xfrm>
              <a:off x="-1" y="0"/>
              <a:ext cx="1158807" cy="730545"/>
              <a:chOff x="0" y="0"/>
              <a:chExt cx="1158805" cy="730544"/>
            </a:xfrm>
          </p:grpSpPr>
          <p:sp>
            <p:nvSpPr>
              <p:cNvPr id="765" name="Shape 765"/>
              <p:cNvSpPr/>
              <p:nvPr/>
            </p:nvSpPr>
            <p:spPr>
              <a:xfrm>
                <a:off x="738753" y="196810"/>
                <a:ext cx="230020" cy="171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9" y="0"/>
                      <a:pt x="0" y="4849"/>
                      <a:pt x="0" y="10756"/>
                    </a:cubicBezTo>
                    <a:cubicBezTo>
                      <a:pt x="0" y="16751"/>
                      <a:pt x="4829" y="21600"/>
                      <a:pt x="10800" y="21600"/>
                    </a:cubicBezTo>
                    <a:cubicBezTo>
                      <a:pt x="16771" y="21600"/>
                      <a:pt x="21600" y="16751"/>
                      <a:pt x="21600" y="10756"/>
                    </a:cubicBezTo>
                    <a:cubicBezTo>
                      <a:pt x="21600" y="4849"/>
                      <a:pt x="16771" y="0"/>
                      <a:pt x="10800" y="0"/>
                    </a:cubicBezTo>
                    <a:close/>
                    <a:moveTo>
                      <a:pt x="10800" y="17897"/>
                    </a:moveTo>
                    <a:cubicBezTo>
                      <a:pt x="6937" y="17897"/>
                      <a:pt x="3776" y="14723"/>
                      <a:pt x="3776" y="10756"/>
                    </a:cubicBezTo>
                    <a:cubicBezTo>
                      <a:pt x="3776" y="6877"/>
                      <a:pt x="6937" y="3703"/>
                      <a:pt x="10800" y="3703"/>
                    </a:cubicBezTo>
                    <a:cubicBezTo>
                      <a:pt x="14751" y="3703"/>
                      <a:pt x="17824" y="6877"/>
                      <a:pt x="17824" y="10756"/>
                    </a:cubicBezTo>
                    <a:cubicBezTo>
                      <a:pt x="17824" y="14723"/>
                      <a:pt x="14751" y="17897"/>
                      <a:pt x="10800" y="17897"/>
                    </a:cubicBezTo>
                    <a:close/>
                  </a:path>
                </a:pathLst>
              </a:custGeom>
              <a:solidFill>
                <a:srgbClr val="00685D"/>
              </a:solidFill>
              <a:ln w="12700" cap="flat">
                <a:noFill/>
                <a:miter lim="400000"/>
              </a:ln>
              <a:effectLst/>
            </p:spPr>
            <p:txBody>
              <a:bodyPr wrap="square" lIns="121919" tIns="121919" rIns="121919" bIns="121919" numCol="1" anchor="t">
                <a:noAutofit/>
              </a:bodyPr>
              <a:lstStyle/>
              <a:p>
                <a:pPr algn="l" defTabSz="914400">
                  <a:defRPr sz="4800">
                    <a:solidFill>
                      <a:srgbClr val="00685D"/>
                    </a:solidFill>
                    <a:latin typeface="Arial"/>
                    <a:ea typeface="Arial"/>
                    <a:cs typeface="Arial"/>
                    <a:sym typeface="Arial"/>
                  </a:defRPr>
                </a:pPr>
              </a:p>
            </p:txBody>
          </p:sp>
          <p:sp>
            <p:nvSpPr>
              <p:cNvPr id="766" name="Shape 766"/>
              <p:cNvSpPr/>
              <p:nvPr/>
            </p:nvSpPr>
            <p:spPr>
              <a:xfrm>
                <a:off x="189637" y="196810"/>
                <a:ext cx="230020" cy="171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56"/>
                    </a:moveTo>
                    <a:cubicBezTo>
                      <a:pt x="21600" y="4849"/>
                      <a:pt x="16771" y="0"/>
                      <a:pt x="10800" y="0"/>
                    </a:cubicBezTo>
                    <a:cubicBezTo>
                      <a:pt x="4829" y="0"/>
                      <a:pt x="0" y="4849"/>
                      <a:pt x="0" y="10756"/>
                    </a:cubicBezTo>
                    <a:cubicBezTo>
                      <a:pt x="0" y="16751"/>
                      <a:pt x="4829" y="21600"/>
                      <a:pt x="10800" y="21600"/>
                    </a:cubicBezTo>
                    <a:cubicBezTo>
                      <a:pt x="16771" y="21600"/>
                      <a:pt x="21600" y="16751"/>
                      <a:pt x="21600" y="10756"/>
                    </a:cubicBezTo>
                    <a:close/>
                    <a:moveTo>
                      <a:pt x="3776" y="10756"/>
                    </a:moveTo>
                    <a:cubicBezTo>
                      <a:pt x="3776" y="6877"/>
                      <a:pt x="6937" y="3703"/>
                      <a:pt x="10800" y="3703"/>
                    </a:cubicBezTo>
                    <a:cubicBezTo>
                      <a:pt x="14751" y="3703"/>
                      <a:pt x="17824" y="6877"/>
                      <a:pt x="17824" y="10756"/>
                    </a:cubicBezTo>
                    <a:cubicBezTo>
                      <a:pt x="17824" y="14723"/>
                      <a:pt x="14751" y="17897"/>
                      <a:pt x="10800" y="17897"/>
                    </a:cubicBezTo>
                    <a:cubicBezTo>
                      <a:pt x="6937" y="17897"/>
                      <a:pt x="3776" y="14723"/>
                      <a:pt x="3776" y="10756"/>
                    </a:cubicBezTo>
                    <a:close/>
                  </a:path>
                </a:pathLst>
              </a:custGeom>
              <a:solidFill>
                <a:srgbClr val="00685D"/>
              </a:solidFill>
              <a:ln w="12700" cap="flat">
                <a:noFill/>
                <a:miter lim="400000"/>
              </a:ln>
              <a:effectLst/>
            </p:spPr>
            <p:txBody>
              <a:bodyPr wrap="square" lIns="121919" tIns="121919" rIns="121919" bIns="121919" numCol="1" anchor="t">
                <a:noAutofit/>
              </a:bodyPr>
              <a:lstStyle/>
              <a:p>
                <a:pPr algn="l" defTabSz="914400">
                  <a:defRPr sz="4800">
                    <a:solidFill>
                      <a:srgbClr val="00685D"/>
                    </a:solidFill>
                    <a:latin typeface="Arial"/>
                    <a:ea typeface="Arial"/>
                    <a:cs typeface="Arial"/>
                    <a:sym typeface="Arial"/>
                  </a:defRPr>
                </a:pPr>
              </a:p>
            </p:txBody>
          </p:sp>
          <p:sp>
            <p:nvSpPr>
              <p:cNvPr id="767" name="Shape 767"/>
              <p:cNvSpPr/>
              <p:nvPr/>
            </p:nvSpPr>
            <p:spPr>
              <a:xfrm>
                <a:off x="-1" y="-1"/>
                <a:ext cx="1158807" cy="7305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63" y="0"/>
                    </a:moveTo>
                    <a:cubicBezTo>
                      <a:pt x="837" y="0"/>
                      <a:pt x="837" y="0"/>
                      <a:pt x="837" y="0"/>
                    </a:cubicBezTo>
                    <a:cubicBezTo>
                      <a:pt x="384" y="0"/>
                      <a:pt x="0" y="456"/>
                      <a:pt x="0" y="995"/>
                    </a:cubicBezTo>
                    <a:cubicBezTo>
                      <a:pt x="0" y="20605"/>
                      <a:pt x="0" y="20605"/>
                      <a:pt x="0" y="20605"/>
                    </a:cubicBezTo>
                    <a:cubicBezTo>
                      <a:pt x="0" y="21165"/>
                      <a:pt x="384" y="21600"/>
                      <a:pt x="837" y="21600"/>
                    </a:cubicBezTo>
                    <a:cubicBezTo>
                      <a:pt x="20763" y="21600"/>
                      <a:pt x="20763" y="21600"/>
                      <a:pt x="20763" y="21600"/>
                    </a:cubicBezTo>
                    <a:cubicBezTo>
                      <a:pt x="21234" y="21600"/>
                      <a:pt x="21600" y="21165"/>
                      <a:pt x="21600" y="20605"/>
                    </a:cubicBezTo>
                    <a:cubicBezTo>
                      <a:pt x="21600" y="995"/>
                      <a:pt x="21600" y="995"/>
                      <a:pt x="21600" y="995"/>
                    </a:cubicBezTo>
                    <a:cubicBezTo>
                      <a:pt x="21600" y="456"/>
                      <a:pt x="21234" y="0"/>
                      <a:pt x="20763" y="0"/>
                    </a:cubicBezTo>
                    <a:close/>
                    <a:moveTo>
                      <a:pt x="9972" y="2384"/>
                    </a:moveTo>
                    <a:cubicBezTo>
                      <a:pt x="11628" y="2384"/>
                      <a:pt x="11628" y="2384"/>
                      <a:pt x="11628" y="2384"/>
                    </a:cubicBezTo>
                    <a:cubicBezTo>
                      <a:pt x="12203" y="2384"/>
                      <a:pt x="12447" y="2881"/>
                      <a:pt x="12151" y="3462"/>
                    </a:cubicBezTo>
                    <a:cubicBezTo>
                      <a:pt x="11332" y="5162"/>
                      <a:pt x="11332" y="5162"/>
                      <a:pt x="11332" y="5162"/>
                    </a:cubicBezTo>
                    <a:cubicBezTo>
                      <a:pt x="11035" y="5763"/>
                      <a:pt x="10565" y="5763"/>
                      <a:pt x="10286" y="5162"/>
                    </a:cubicBezTo>
                    <a:cubicBezTo>
                      <a:pt x="9449" y="3462"/>
                      <a:pt x="9449" y="3462"/>
                      <a:pt x="9449" y="3462"/>
                    </a:cubicBezTo>
                    <a:cubicBezTo>
                      <a:pt x="9170" y="2881"/>
                      <a:pt x="9397" y="2384"/>
                      <a:pt x="9972" y="2384"/>
                    </a:cubicBezTo>
                    <a:close/>
                    <a:moveTo>
                      <a:pt x="1325" y="8354"/>
                    </a:moveTo>
                    <a:cubicBezTo>
                      <a:pt x="1325" y="5493"/>
                      <a:pt x="3277" y="3192"/>
                      <a:pt x="5683" y="3192"/>
                    </a:cubicBezTo>
                    <a:cubicBezTo>
                      <a:pt x="8089" y="3192"/>
                      <a:pt x="10042" y="5493"/>
                      <a:pt x="10042" y="8354"/>
                    </a:cubicBezTo>
                    <a:cubicBezTo>
                      <a:pt x="10042" y="11215"/>
                      <a:pt x="8089" y="13536"/>
                      <a:pt x="5683" y="13536"/>
                    </a:cubicBezTo>
                    <a:cubicBezTo>
                      <a:pt x="3277" y="13536"/>
                      <a:pt x="1325" y="11215"/>
                      <a:pt x="1325" y="8354"/>
                    </a:cubicBezTo>
                    <a:close/>
                    <a:moveTo>
                      <a:pt x="17695" y="18325"/>
                    </a:moveTo>
                    <a:cubicBezTo>
                      <a:pt x="17695" y="18822"/>
                      <a:pt x="17364" y="19216"/>
                      <a:pt x="16945" y="19216"/>
                    </a:cubicBezTo>
                    <a:cubicBezTo>
                      <a:pt x="4655" y="19216"/>
                      <a:pt x="4655" y="19216"/>
                      <a:pt x="4655" y="19216"/>
                    </a:cubicBezTo>
                    <a:cubicBezTo>
                      <a:pt x="4236" y="19216"/>
                      <a:pt x="3905" y="18822"/>
                      <a:pt x="3905" y="18325"/>
                    </a:cubicBezTo>
                    <a:cubicBezTo>
                      <a:pt x="3905" y="16355"/>
                      <a:pt x="3905" y="16355"/>
                      <a:pt x="3905" y="16355"/>
                    </a:cubicBezTo>
                    <a:cubicBezTo>
                      <a:pt x="3905" y="15879"/>
                      <a:pt x="4236" y="15464"/>
                      <a:pt x="4655" y="15464"/>
                    </a:cubicBezTo>
                    <a:cubicBezTo>
                      <a:pt x="16945" y="15464"/>
                      <a:pt x="16945" y="15464"/>
                      <a:pt x="16945" y="15464"/>
                    </a:cubicBezTo>
                    <a:cubicBezTo>
                      <a:pt x="17364" y="15464"/>
                      <a:pt x="17695" y="15879"/>
                      <a:pt x="17695" y="16355"/>
                    </a:cubicBezTo>
                    <a:lnTo>
                      <a:pt x="17695" y="18325"/>
                    </a:lnTo>
                    <a:close/>
                    <a:moveTo>
                      <a:pt x="15917" y="13536"/>
                    </a:moveTo>
                    <a:cubicBezTo>
                      <a:pt x="13511" y="13536"/>
                      <a:pt x="11558" y="11215"/>
                      <a:pt x="11558" y="8354"/>
                    </a:cubicBezTo>
                    <a:cubicBezTo>
                      <a:pt x="11558" y="5493"/>
                      <a:pt x="13511" y="3192"/>
                      <a:pt x="15917" y="3192"/>
                    </a:cubicBezTo>
                    <a:cubicBezTo>
                      <a:pt x="18323" y="3192"/>
                      <a:pt x="20275" y="5493"/>
                      <a:pt x="20275" y="8354"/>
                    </a:cubicBezTo>
                    <a:cubicBezTo>
                      <a:pt x="20275" y="11215"/>
                      <a:pt x="18323" y="13536"/>
                      <a:pt x="15917" y="13536"/>
                    </a:cubicBezTo>
                    <a:close/>
                  </a:path>
                </a:pathLst>
              </a:custGeom>
              <a:solidFill>
                <a:srgbClr val="00685D"/>
              </a:solidFill>
              <a:ln w="12700" cap="flat">
                <a:noFill/>
                <a:miter lim="400000"/>
              </a:ln>
              <a:effectLst/>
            </p:spPr>
            <p:txBody>
              <a:bodyPr wrap="square" lIns="121919" tIns="121919" rIns="121919" bIns="121919" numCol="1" anchor="t">
                <a:noAutofit/>
              </a:bodyPr>
              <a:lstStyle/>
              <a:p>
                <a:pPr algn="l" defTabSz="914400">
                  <a:defRPr sz="4800">
                    <a:solidFill>
                      <a:srgbClr val="00685D"/>
                    </a:solidFill>
                    <a:latin typeface="Arial"/>
                    <a:ea typeface="Arial"/>
                    <a:cs typeface="Arial"/>
                    <a:sym typeface="Arial"/>
                  </a:defRPr>
                </a:pPr>
              </a:p>
            </p:txBody>
          </p:sp>
        </p:grpSp>
        <p:grpSp>
          <p:nvGrpSpPr>
            <p:cNvPr id="771" name="Group 771"/>
            <p:cNvGrpSpPr/>
            <p:nvPr/>
          </p:nvGrpSpPr>
          <p:grpSpPr>
            <a:xfrm>
              <a:off x="90257" y="689862"/>
              <a:ext cx="978292" cy="78648"/>
              <a:chOff x="0" y="0"/>
              <a:chExt cx="978290" cy="78646"/>
            </a:xfrm>
          </p:grpSpPr>
          <p:sp>
            <p:nvSpPr>
              <p:cNvPr id="769" name="Shape 769"/>
              <p:cNvSpPr/>
              <p:nvPr/>
            </p:nvSpPr>
            <p:spPr>
              <a:xfrm>
                <a:off x="-1" y="0"/>
                <a:ext cx="104891" cy="78647"/>
              </a:xfrm>
              <a:prstGeom prst="roundRect">
                <a:avLst>
                  <a:gd name="adj" fmla="val 6250"/>
                </a:avLst>
              </a:prstGeom>
              <a:solidFill>
                <a:srgbClr val="00685D"/>
              </a:solidFill>
              <a:ln w="12700" cap="flat">
                <a:noFill/>
                <a:miter lim="400000"/>
              </a:ln>
              <a:effectLst/>
            </p:spPr>
            <p:txBody>
              <a:bodyPr wrap="square" lIns="121919" tIns="121919" rIns="121919" bIns="121919" numCol="1" anchor="ctr">
                <a:noAutofit/>
              </a:bodyPr>
              <a:lstStyle/>
              <a:p>
                <a:pPr algn="l" defTabSz="1826762">
                  <a:defRPr sz="3600">
                    <a:solidFill>
                      <a:srgbClr val="FFFFFF"/>
                    </a:solidFill>
                    <a:latin typeface="Arial"/>
                    <a:ea typeface="Arial"/>
                    <a:cs typeface="Arial"/>
                    <a:sym typeface="Arial"/>
                  </a:defRPr>
                </a:pPr>
              </a:p>
            </p:txBody>
          </p:sp>
          <p:sp>
            <p:nvSpPr>
              <p:cNvPr id="770" name="Shape 770"/>
              <p:cNvSpPr/>
              <p:nvPr/>
            </p:nvSpPr>
            <p:spPr>
              <a:xfrm>
                <a:off x="873401" y="0"/>
                <a:ext cx="104890" cy="78647"/>
              </a:xfrm>
              <a:prstGeom prst="roundRect">
                <a:avLst>
                  <a:gd name="adj" fmla="val 6250"/>
                </a:avLst>
              </a:prstGeom>
              <a:solidFill>
                <a:srgbClr val="00685D"/>
              </a:solidFill>
              <a:ln w="12700" cap="flat">
                <a:noFill/>
                <a:miter lim="400000"/>
              </a:ln>
              <a:effectLst/>
            </p:spPr>
            <p:txBody>
              <a:bodyPr wrap="square" lIns="121919" tIns="121919" rIns="121919" bIns="121919" numCol="1" anchor="ctr">
                <a:noAutofit/>
              </a:bodyPr>
              <a:lstStyle/>
              <a:p>
                <a:pPr algn="l" defTabSz="1826762">
                  <a:defRPr sz="3600">
                    <a:solidFill>
                      <a:srgbClr val="FFFFFF"/>
                    </a:solidFill>
                    <a:latin typeface="Arial"/>
                    <a:ea typeface="Arial"/>
                    <a:cs typeface="Arial"/>
                    <a:sym typeface="Arial"/>
                  </a:defRPr>
                </a:pPr>
              </a:p>
            </p:txBody>
          </p:sp>
        </p:grpSp>
      </p:grpSp>
      <p:sp>
        <p:nvSpPr>
          <p:cNvPr id="773" name="Shape 773"/>
          <p:cNvSpPr/>
          <p:nvPr/>
        </p:nvSpPr>
        <p:spPr>
          <a:xfrm>
            <a:off x="19338430" y="5604658"/>
            <a:ext cx="4614417" cy="211864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914400">
              <a:defRPr b="1" sz="3600">
                <a:solidFill>
                  <a:srgbClr val="007CA2"/>
                </a:solidFill>
                <a:latin typeface="Arial"/>
                <a:ea typeface="Arial"/>
                <a:cs typeface="Arial"/>
                <a:sym typeface="Arial"/>
              </a:defRPr>
            </a:lvl1pPr>
          </a:lstStyle>
          <a:p>
            <a:pPr>
              <a:defRPr b="0">
                <a:solidFill>
                  <a:srgbClr val="00685D"/>
                </a:solidFill>
              </a:defRPr>
            </a:pPr>
            <a:r>
              <a:rPr b="1">
                <a:solidFill>
                  <a:srgbClr val="007CA2"/>
                </a:solidFill>
              </a:rPr>
              <a:t>The exponential increase in business expectations is unsustainable for IT</a:t>
            </a:r>
          </a:p>
        </p:txBody>
      </p:sp>
      <p:sp>
        <p:nvSpPr>
          <p:cNvPr id="774" name="Shape 774"/>
          <p:cNvSpPr/>
          <p:nvPr/>
        </p:nvSpPr>
        <p:spPr>
          <a:xfrm>
            <a:off x="14476355" y="7490007"/>
            <a:ext cx="3796963" cy="1183360"/>
          </a:xfrm>
          <a:prstGeom prst="rect">
            <a:avLst/>
          </a:prstGeom>
          <a:ln w="12700">
            <a:miter lim="400000"/>
          </a:ln>
          <a:extLst>
            <a:ext uri="{C572A759-6A51-4108-AA02-DFA0A04FC94B}">
              <ma14:wrappingTextBoxFlag xmlns:ma14="http://schemas.microsoft.com/office/mac/drawingml/2011/main" val="1"/>
            </a:ext>
          </a:extLst>
        </p:spPr>
        <p:txBody>
          <a:bodyPr lIns="91418" tIns="91418" rIns="91418" bIns="91418">
            <a:spAutoFit/>
          </a:bodyPr>
          <a:lstStyle/>
          <a:p>
            <a:pPr defTabSz="914400">
              <a:lnSpc>
                <a:spcPts val="4000"/>
              </a:lnSpc>
              <a:defRPr sz="3200">
                <a:solidFill>
                  <a:srgbClr val="00685D"/>
                </a:solidFill>
                <a:latin typeface="Arial"/>
                <a:ea typeface="Arial"/>
                <a:cs typeface="Arial"/>
                <a:sym typeface="Arial"/>
              </a:defRPr>
            </a:pPr>
            <a:r>
              <a:rPr b="1">
                <a:solidFill>
                  <a:srgbClr val="000000"/>
                </a:solidFill>
              </a:rPr>
              <a:t>Millions of Apps</a:t>
            </a:r>
            <a:endParaRPr b="1">
              <a:solidFill>
                <a:srgbClr val="000000"/>
              </a:solidFill>
            </a:endParaRPr>
          </a:p>
          <a:p>
            <a:pPr defTabSz="914400">
              <a:lnSpc>
                <a:spcPts val="4000"/>
              </a:lnSpc>
              <a:defRPr sz="3200">
                <a:solidFill>
                  <a:srgbClr val="00685D"/>
                </a:solidFill>
                <a:latin typeface="Arial"/>
                <a:ea typeface="Arial"/>
                <a:cs typeface="Arial"/>
                <a:sym typeface="Arial"/>
              </a:defRPr>
            </a:pPr>
            <a:r>
              <a:rPr b="1">
                <a:solidFill>
                  <a:srgbClr val="000000"/>
                </a:solidFill>
              </a:rPr>
              <a:t>Billions of Users</a:t>
            </a:r>
          </a:p>
        </p:txBody>
      </p:sp>
      <p:sp>
        <p:nvSpPr>
          <p:cNvPr id="775" name="Shape 775"/>
          <p:cNvSpPr/>
          <p:nvPr/>
        </p:nvSpPr>
        <p:spPr>
          <a:xfrm>
            <a:off x="681367" y="11766866"/>
            <a:ext cx="12613145" cy="589469"/>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914400">
              <a:defRPr sz="4800">
                <a:solidFill>
                  <a:srgbClr val="00685D"/>
                </a:solidFill>
                <a:latin typeface="Arial"/>
                <a:ea typeface="Arial"/>
                <a:cs typeface="Arial"/>
                <a:sym typeface="Arial"/>
              </a:defRPr>
            </a:pPr>
            <a:r>
              <a:rPr sz="2400"/>
              <a:t>* Source: Gartner, 2013: </a:t>
            </a:r>
            <a:r>
              <a:rPr i="1" sz="2400"/>
              <a:t>“Hunting and Harvesting in a Digital World: The 2013 CIO Agenda”</a:t>
            </a:r>
          </a:p>
        </p:txBody>
      </p:sp>
      <p:grpSp>
        <p:nvGrpSpPr>
          <p:cNvPr id="778" name="Group 778"/>
          <p:cNvGrpSpPr/>
          <p:nvPr/>
        </p:nvGrpSpPr>
        <p:grpSpPr>
          <a:xfrm>
            <a:off x="3703458" y="9655884"/>
            <a:ext cx="16453215" cy="2348817"/>
            <a:chOff x="0" y="0"/>
            <a:chExt cx="16453214" cy="2348816"/>
          </a:xfrm>
        </p:grpSpPr>
        <p:sp>
          <p:nvSpPr>
            <p:cNvPr id="776" name="Shape 776"/>
            <p:cNvSpPr/>
            <p:nvPr/>
          </p:nvSpPr>
          <p:spPr>
            <a:xfrm>
              <a:off x="0" y="0"/>
              <a:ext cx="16453215" cy="2348817"/>
            </a:xfrm>
            <a:prstGeom prst="rightArrow">
              <a:avLst>
                <a:gd name="adj1" fmla="val 50000"/>
                <a:gd name="adj2" fmla="val 18750"/>
              </a:avLst>
            </a:prstGeom>
            <a:solidFill>
              <a:srgbClr val="00685D"/>
            </a:solidFill>
            <a:ln w="50800" cap="flat">
              <a:solidFill>
                <a:srgbClr val="FFFFFF"/>
              </a:solidFill>
              <a:prstDash val="solid"/>
              <a:round/>
            </a:ln>
            <a:effectLst>
              <a:outerShdw sx="100000" sy="100000" kx="0" ky="0" algn="b" rotWithShape="0" blurRad="774700" dist="635000" dir="5400000">
                <a:srgbClr val="000000">
                  <a:alpha val="31000"/>
                </a:srgbClr>
              </a:outerShdw>
            </a:effectLst>
          </p:spPr>
          <p:txBody>
            <a:bodyPr wrap="square" lIns="121919" tIns="121919" rIns="121919" bIns="121919" numCol="1" anchor="ctr">
              <a:noAutofit/>
            </a:bodyPr>
            <a:lstStyle/>
            <a:p>
              <a:pPr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pPr>
            </a:p>
          </p:txBody>
        </p:sp>
        <p:sp>
          <p:nvSpPr>
            <p:cNvPr id="777" name="Shape 777"/>
            <p:cNvSpPr/>
            <p:nvPr/>
          </p:nvSpPr>
          <p:spPr>
            <a:xfrm>
              <a:off x="5450006" y="915187"/>
              <a:ext cx="4965999" cy="518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lvl1pPr>
            </a:lstStyle>
            <a:p>
              <a:pPr>
                <a:defRPr b="0">
                  <a:solidFill>
                    <a:srgbClr val="00685D"/>
                  </a:solidFill>
                  <a:effectLst/>
                </a:defRPr>
              </a:pPr>
              <a:r>
                <a:rPr b="1">
                  <a:solidFill>
                    <a:srgbClr val="FFFFFF"/>
                  </a:solidFill>
                  <a:effectLst>
                    <a:outerShdw sx="100000" sy="100000" kx="0" ky="0" algn="b" rotWithShape="0" blurRad="63500" dist="0" dir="0">
                      <a:srgbClr val="000000">
                        <a:alpha val="40000"/>
                      </a:srgbClr>
                    </a:outerShdw>
                  </a:effectLst>
                </a:rPr>
                <a:t>$	 $	 $	 $	 $	 $</a:t>
              </a:r>
            </a:p>
          </p:txBody>
        </p:sp>
      </p:grpSp>
      <p:sp>
        <p:nvSpPr>
          <p:cNvPr id="779" name="Shape 779"/>
          <p:cNvSpPr/>
          <p:nvPr/>
        </p:nvSpPr>
        <p:spPr>
          <a:xfrm>
            <a:off x="-1" y="9430196"/>
            <a:ext cx="3251207" cy="92650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b="1" sz="3200">
                <a:solidFill>
                  <a:srgbClr val="FF6600"/>
                </a:solidFill>
                <a:latin typeface="Arial"/>
                <a:ea typeface="Arial"/>
                <a:cs typeface="Arial"/>
                <a:sym typeface="Arial"/>
              </a:defRPr>
            </a:lvl1pPr>
          </a:lstStyle>
          <a:p>
            <a:pPr>
              <a:defRPr b="0">
                <a:solidFill>
                  <a:srgbClr val="000000"/>
                </a:solidFill>
              </a:defRPr>
            </a:pPr>
            <a:r>
              <a:rPr b="1">
                <a:solidFill>
                  <a:srgbClr val="FF6600"/>
                </a:solidFill>
              </a:rPr>
              <a:t>Ability of IT to Deliver S/W</a:t>
            </a:r>
          </a:p>
        </p:txBody>
      </p:sp>
      <p:sp>
        <p:nvSpPr>
          <p:cNvPr id="780" name="Shape 780"/>
          <p:cNvSpPr/>
          <p:nvPr/>
        </p:nvSpPr>
        <p:spPr>
          <a:xfrm>
            <a:off x="720917" y="10536663"/>
            <a:ext cx="2530286" cy="92650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b="1" sz="3200">
                <a:solidFill>
                  <a:srgbClr val="00685D"/>
                </a:solidFill>
                <a:latin typeface="Arial"/>
                <a:ea typeface="Arial"/>
                <a:cs typeface="Arial"/>
                <a:sym typeface="Arial"/>
              </a:defRPr>
            </a:lvl1pPr>
          </a:lstStyle>
          <a:p>
            <a:pPr>
              <a:defRPr b="0">
                <a:solidFill>
                  <a:srgbClr val="000000"/>
                </a:solidFill>
                <a:latin typeface="Arial Narrow"/>
                <a:ea typeface="Arial Narrow"/>
                <a:cs typeface="Arial Narrow"/>
                <a:sym typeface="Arial Narrow"/>
              </a:defRPr>
            </a:pPr>
            <a:r>
              <a:rPr b="1">
                <a:solidFill>
                  <a:srgbClr val="00685D"/>
                </a:solidFill>
                <a:latin typeface="Arial"/>
                <a:ea typeface="Arial"/>
                <a:cs typeface="Arial"/>
                <a:sym typeface="Arial"/>
              </a:rPr>
              <a:t>Steady IT Budgets*</a:t>
            </a:r>
          </a:p>
        </p:txBody>
      </p:sp>
      <p:sp>
        <p:nvSpPr>
          <p:cNvPr id="781" name="Shape 781"/>
          <p:cNvSpPr/>
          <p:nvPr/>
        </p:nvSpPr>
        <p:spPr>
          <a:xfrm>
            <a:off x="495204" y="8085870"/>
            <a:ext cx="2755999" cy="92650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b="1" sz="3200">
                <a:solidFill>
                  <a:srgbClr val="8C2F0A"/>
                </a:solidFill>
                <a:latin typeface="Arial"/>
                <a:ea typeface="Arial"/>
                <a:cs typeface="Arial"/>
                <a:sym typeface="Arial"/>
              </a:defRPr>
            </a:lvl1pPr>
          </a:lstStyle>
          <a:p>
            <a:pPr>
              <a:defRPr b="0">
                <a:solidFill>
                  <a:srgbClr val="000000"/>
                </a:solidFill>
              </a:defRPr>
            </a:pPr>
            <a:r>
              <a:rPr b="1">
                <a:solidFill>
                  <a:srgbClr val="8C2F0A"/>
                </a:solidFill>
              </a:rPr>
              <a:t>Business Expectations</a:t>
            </a:r>
          </a:p>
        </p:txBody>
      </p:sp>
      <p:sp>
        <p:nvSpPr>
          <p:cNvPr id="782" name="Shape 782"/>
          <p:cNvSpPr/>
          <p:nvPr/>
        </p:nvSpPr>
        <p:spPr>
          <a:xfrm>
            <a:off x="11149422" y="467912"/>
            <a:ext cx="13009500"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a:r>
              <a:t>Business Expectations Exceed IT Capabilities</a:t>
            </a:r>
          </a:p>
        </p:txBody>
      </p:sp>
      <p:sp>
        <p:nvSpPr>
          <p:cNvPr id="783" name="Shape 783"/>
          <p:cNvSpPr/>
          <p:nvPr/>
        </p:nvSpPr>
        <p:spPr>
          <a:xfrm>
            <a:off x="17535047" y="1216624"/>
            <a:ext cx="659589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b="1" cap="small" sz="2500">
                <a:solidFill>
                  <a:srgbClr val="53585F"/>
                </a:solidFill>
                <a:latin typeface="Helvetica"/>
                <a:ea typeface="Helvetica"/>
                <a:cs typeface="Helvetica"/>
                <a:sym typeface="Helvetica"/>
              </a:defRPr>
            </a:lvl1pPr>
          </a:lstStyle>
          <a:p>
            <a:pPr/>
            <a:r>
              <a:t>The Unsustainable Path for Traditional IT</a:t>
            </a:r>
          </a:p>
        </p:txBody>
      </p:sp>
      <p:sp>
        <p:nvSpPr>
          <p:cNvPr id="784" name="Shape 784"/>
          <p:cNvSpPr/>
          <p:nvPr/>
        </p:nvSpPr>
        <p:spPr>
          <a:xfrm>
            <a:off x="3703458" y="9252346"/>
            <a:ext cx="16453215" cy="1935541"/>
          </a:xfrm>
          <a:prstGeom prst="rightArrow">
            <a:avLst>
              <a:gd name="adj1" fmla="val 50000"/>
              <a:gd name="adj2" fmla="val 22754"/>
            </a:avLst>
          </a:prstGeom>
          <a:solidFill>
            <a:srgbClr val="F16F3B"/>
          </a:solidFill>
          <a:ln w="50800">
            <a:solidFill>
              <a:srgbClr val="FFFFFF"/>
            </a:solidFill>
          </a:ln>
          <a:effectLst>
            <a:outerShdw sx="100000" sy="100000" kx="0" ky="0" algn="b" rotWithShape="0" blurRad="774700" dist="635000" dir="5400000">
              <a:srgbClr val="000000">
                <a:alpha val="31000"/>
              </a:srgbClr>
            </a:outerShdw>
          </a:effectLst>
        </p:spPr>
        <p:txBody>
          <a:bodyPr lIns="121919" tIns="121919" rIns="121919" bIns="121919" anchor="ctr"/>
          <a:lstStyle/>
          <a:p>
            <a:pPr defTabSz="914400">
              <a:defRPr b="1" sz="3600">
                <a:solidFill>
                  <a:srgbClr val="FFFFFF"/>
                </a:solidFill>
                <a:effectLst>
                  <a:outerShdw sx="100000" sy="100000" kx="0" ky="0" algn="b" rotWithShape="0" blurRad="63500" dist="0" dir="0">
                    <a:srgbClr val="000000">
                      <a:alpha val="40000"/>
                    </a:srgbClr>
                  </a:outerShdw>
                </a:effectLst>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81"/>
                                        </p:tgtEl>
                                        <p:attrNameLst>
                                          <p:attrName>style.visibility</p:attrName>
                                        </p:attrNameLst>
                                      </p:cBhvr>
                                      <p:to>
                                        <p:strVal val="visible"/>
                                      </p:to>
                                    </p:set>
                                    <p:anim calcmode="lin" valueType="num">
                                      <p:cBhvr>
                                        <p:cTn id="7" dur="500" fill="hold"/>
                                        <p:tgtEl>
                                          <p:spTgt spid="781"/>
                                        </p:tgtEl>
                                        <p:attrNameLst>
                                          <p:attrName>ppt_x</p:attrName>
                                        </p:attrNameLst>
                                      </p:cBhvr>
                                      <p:tavLst>
                                        <p:tav tm="0">
                                          <p:val>
                                            <p:strVal val="0-#ppt_w/2"/>
                                          </p:val>
                                        </p:tav>
                                        <p:tav tm="100000">
                                          <p:val>
                                            <p:strVal val="#ppt_x"/>
                                          </p:val>
                                        </p:tav>
                                      </p:tavLst>
                                    </p:anim>
                                    <p:anim calcmode="lin" valueType="num">
                                      <p:cBhvr>
                                        <p:cTn id="8" dur="500" fill="hold"/>
                                        <p:tgtEl>
                                          <p:spTgt spid="7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759"/>
                                        </p:tgtEl>
                                        <p:attrNameLst>
                                          <p:attrName>style.visibility</p:attrName>
                                        </p:attrNameLst>
                                      </p:cBhvr>
                                      <p:to>
                                        <p:strVal val="visible"/>
                                      </p:to>
                                    </p:set>
                                    <p:animEffect filter="wipe(left)" transition="in">
                                      <p:cBhvr>
                                        <p:cTn id="12" dur="1000"/>
                                        <p:tgtEl>
                                          <p:spTgt spid="75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778"/>
                                        </p:tgtEl>
                                        <p:attrNameLst>
                                          <p:attrName>style.visibility</p:attrName>
                                        </p:attrNameLst>
                                      </p:cBhvr>
                                      <p:to>
                                        <p:strVal val="visible"/>
                                      </p:to>
                                    </p:set>
                                    <p:animEffect filter="wipe(left)" transition="in">
                                      <p:cBhvr>
                                        <p:cTn id="17" dur="500"/>
                                        <p:tgtEl>
                                          <p:spTgt spid="778"/>
                                        </p:tgtEl>
                                      </p:cBhvr>
                                    </p:animEffect>
                                  </p:childTnLst>
                                </p:cTn>
                              </p:par>
                            </p:childTnLst>
                          </p:cTn>
                        </p:par>
                        <p:par>
                          <p:cTn id="18" fill="hold">
                            <p:stCondLst>
                              <p:cond delay="500"/>
                            </p:stCondLst>
                            <p:childTnLst>
                              <p:par>
                                <p:cTn id="19" presetClass="entr" nodeType="afterEffect" presetSubtype="0" presetID="1" grpId="4" fill="hold">
                                  <p:stCondLst>
                                    <p:cond delay="0"/>
                                  </p:stCondLst>
                                  <p:iterate type="el" backwards="0">
                                    <p:tmAbs val="0"/>
                                  </p:iterate>
                                  <p:childTnLst>
                                    <p:set>
                                      <p:cBhvr>
                                        <p:cTn id="20" fill="hold"/>
                                        <p:tgtEl>
                                          <p:spTgt spid="7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5" fill="hold">
                                  <p:stCondLst>
                                    <p:cond delay="0"/>
                                  </p:stCondLst>
                                  <p:iterate type="el" backwards="0">
                                    <p:tmAbs val="0"/>
                                  </p:iterate>
                                  <p:childTnLst>
                                    <p:set>
                                      <p:cBhvr>
                                        <p:cTn id="24" fill="hold"/>
                                        <p:tgtEl>
                                          <p:spTgt spid="779"/>
                                        </p:tgtEl>
                                        <p:attrNameLst>
                                          <p:attrName>style.visibility</p:attrName>
                                        </p:attrNameLst>
                                      </p:cBhvr>
                                      <p:to>
                                        <p:strVal val="visible"/>
                                      </p:to>
                                    </p:set>
                                    <p:anim calcmode="lin" valueType="num">
                                      <p:cBhvr>
                                        <p:cTn id="25" dur="500" fill="hold"/>
                                        <p:tgtEl>
                                          <p:spTgt spid="779"/>
                                        </p:tgtEl>
                                        <p:attrNameLst>
                                          <p:attrName>ppt_x</p:attrName>
                                        </p:attrNameLst>
                                      </p:cBhvr>
                                      <p:tavLst>
                                        <p:tav tm="0">
                                          <p:val>
                                            <p:strVal val="0-#ppt_w/2"/>
                                          </p:val>
                                        </p:tav>
                                        <p:tav tm="100000">
                                          <p:val>
                                            <p:strVal val="#ppt_x"/>
                                          </p:val>
                                        </p:tav>
                                      </p:tavLst>
                                    </p:anim>
                                    <p:anim calcmode="lin" valueType="num">
                                      <p:cBhvr>
                                        <p:cTn id="26" dur="500" fill="hold"/>
                                        <p:tgtEl>
                                          <p:spTgt spid="779"/>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Class="entr" nodeType="afterEffect" presetSubtype="8" presetID="22" grpId="6" fill="hold">
                                  <p:stCondLst>
                                    <p:cond delay="0"/>
                                  </p:stCondLst>
                                  <p:iterate type="el" backwards="0">
                                    <p:tmAbs val="0"/>
                                  </p:iterate>
                                  <p:childTnLst>
                                    <p:set>
                                      <p:cBhvr>
                                        <p:cTn id="29" fill="hold"/>
                                        <p:tgtEl>
                                          <p:spTgt spid="784"/>
                                        </p:tgtEl>
                                        <p:attrNameLst>
                                          <p:attrName>style.visibility</p:attrName>
                                        </p:attrNameLst>
                                      </p:cBhvr>
                                      <p:to>
                                        <p:strVal val="visible"/>
                                      </p:to>
                                    </p:set>
                                    <p:animEffect filter="wipe(left)" transition="in">
                                      <p:cBhvr>
                                        <p:cTn id="30" dur="750"/>
                                        <p:tgtEl>
                                          <p:spTgt spid="784"/>
                                        </p:tgtEl>
                                      </p:cBhvr>
                                    </p:animEffect>
                                  </p:childTnLst>
                                </p:cTn>
                              </p:par>
                            </p:childTnLst>
                          </p:cTn>
                        </p:par>
                        <p:par>
                          <p:cTn id="31" fill="hold">
                            <p:stCondLst>
                              <p:cond delay="1250"/>
                            </p:stCondLst>
                            <p:childTnLst>
                              <p:par>
                                <p:cTn id="32" presetClass="entr" nodeType="afterEffect" presetSubtype="8" presetID="22" grpId="7" fill="hold">
                                  <p:stCondLst>
                                    <p:cond delay="500"/>
                                  </p:stCondLst>
                                  <p:iterate type="el" backwards="0">
                                    <p:tmAbs val="0"/>
                                  </p:iterate>
                                  <p:childTnLst>
                                    <p:set>
                                      <p:cBhvr>
                                        <p:cTn id="33" fill="hold"/>
                                        <p:tgtEl>
                                          <p:spTgt spid="758"/>
                                        </p:tgtEl>
                                        <p:attrNameLst>
                                          <p:attrName>style.visibility</p:attrName>
                                        </p:attrNameLst>
                                      </p:cBhvr>
                                      <p:to>
                                        <p:strVal val="visible"/>
                                      </p:to>
                                    </p:set>
                                    <p:animEffect filter="wipe(left)" transition="in">
                                      <p:cBhvr>
                                        <p:cTn id="34" dur="500"/>
                                        <p:tgtEl>
                                          <p:spTgt spid="758"/>
                                        </p:tgtEl>
                                      </p:cBhvr>
                                    </p:animEffect>
                                  </p:childTnLst>
                                </p:cTn>
                              </p:par>
                            </p:childTnLst>
                          </p:cTn>
                        </p:par>
                        <p:par>
                          <p:cTn id="35" fill="hold">
                            <p:stCondLst>
                              <p:cond delay="2250"/>
                            </p:stCondLst>
                            <p:childTnLst>
                              <p:par>
                                <p:cTn id="36" presetClass="entr" nodeType="afterEffect" presetID="9" grpId="8" fill="hold">
                                  <p:stCondLst>
                                    <p:cond delay="500"/>
                                  </p:stCondLst>
                                  <p:iterate type="el" backwards="0">
                                    <p:tmAbs val="0"/>
                                  </p:iterate>
                                  <p:childTnLst>
                                    <p:set>
                                      <p:cBhvr>
                                        <p:cTn id="37" fill="hold"/>
                                        <p:tgtEl>
                                          <p:spTgt spid="774"/>
                                        </p:tgtEl>
                                        <p:attrNameLst>
                                          <p:attrName>style.visibility</p:attrName>
                                        </p:attrNameLst>
                                      </p:cBhvr>
                                      <p:to>
                                        <p:strVal val="visible"/>
                                      </p:to>
                                    </p:set>
                                    <p:animEffect filter="dissolve" transition="in">
                                      <p:cBhvr>
                                        <p:cTn id="38" dur="500"/>
                                        <p:tgtEl>
                                          <p:spTgt spid="774"/>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9" fill="hold">
                                  <p:stCondLst>
                                    <p:cond delay="0"/>
                                  </p:stCondLst>
                                  <p:iterate type="el" backwards="0">
                                    <p:tmAbs val="0"/>
                                  </p:iterate>
                                  <p:childTnLst>
                                    <p:set>
                                      <p:cBhvr>
                                        <p:cTn id="42" fill="hold"/>
                                        <p:tgtEl>
                                          <p:spTgt spid="773"/>
                                        </p:tgtEl>
                                        <p:attrNameLst>
                                          <p:attrName>style.visibility</p:attrName>
                                        </p:attrNameLst>
                                      </p:cBhvr>
                                      <p:to>
                                        <p:strVal val="visible"/>
                                      </p:to>
                                    </p:set>
                                    <p:anim calcmode="lin" valueType="num">
                                      <p:cBhvr>
                                        <p:cTn id="43" dur="500" fill="hold"/>
                                        <p:tgtEl>
                                          <p:spTgt spid="773"/>
                                        </p:tgtEl>
                                        <p:attrNameLst>
                                          <p:attrName>ppt_x</p:attrName>
                                        </p:attrNameLst>
                                      </p:cBhvr>
                                      <p:tavLst>
                                        <p:tav tm="0">
                                          <p:val>
                                            <p:strVal val="0-#ppt_w/2"/>
                                          </p:val>
                                        </p:tav>
                                        <p:tav tm="100000">
                                          <p:val>
                                            <p:strVal val="#ppt_x"/>
                                          </p:val>
                                        </p:tav>
                                      </p:tavLst>
                                    </p:anim>
                                    <p:anim calcmode="lin" valueType="num">
                                      <p:cBhvr>
                                        <p:cTn id="44" dur="500" fill="hold"/>
                                        <p:tgtEl>
                                          <p:spTgt spid="7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8" grpId="7"/>
      <p:bldP build="whole" bldLvl="1" animBg="1" rev="0" advAuto="0" spid="774" grpId="8"/>
      <p:bldP build="whole" bldLvl="1" animBg="1" rev="0" advAuto="0" spid="759" grpId="2"/>
      <p:bldP build="whole" bldLvl="1" animBg="1" rev="0" advAuto="0" spid="784" grpId="6"/>
      <p:bldP build="whole" bldLvl="1" animBg="1" rev="0" advAuto="0" spid="779" grpId="5"/>
      <p:bldP build="whole" bldLvl="1" animBg="1" rev="0" advAuto="0" spid="781" grpId="1"/>
      <p:bldP build="whole" bldLvl="1" animBg="1" rev="0" advAuto="0" spid="778" grpId="3"/>
      <p:bldP build="whole" bldLvl="1" animBg="1" rev="0" advAuto="0" spid="773" grpId="9"/>
      <p:bldP build="whole" bldLvl="1" animBg="1" rev="0" advAuto="0" spid="780" grpId="4"/>
    </p:bldLst>
  </p:timing>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